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298" r:id="rId4"/>
    <p:sldId id="300" r:id="rId5"/>
    <p:sldId id="299"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7" r:id="rId26"/>
    <p:sldId id="278" r:id="rId27"/>
    <p:sldId id="303" r:id="rId28"/>
    <p:sldId id="279" r:id="rId29"/>
    <p:sldId id="280" r:id="rId30"/>
    <p:sldId id="304" r:id="rId31"/>
    <p:sldId id="281" r:id="rId32"/>
    <p:sldId id="282" r:id="rId33"/>
    <p:sldId id="283" r:id="rId34"/>
    <p:sldId id="284" r:id="rId35"/>
    <p:sldId id="285" r:id="rId36"/>
    <p:sldId id="286" r:id="rId37"/>
    <p:sldId id="287" r:id="rId38"/>
    <p:sldId id="288" r:id="rId39"/>
    <p:sldId id="289" r:id="rId40"/>
    <p:sldId id="306" r:id="rId41"/>
    <p:sldId id="307" r:id="rId42"/>
    <p:sldId id="290" r:id="rId43"/>
    <p:sldId id="292" r:id="rId44"/>
    <p:sldId id="291" r:id="rId45"/>
    <p:sldId id="293" r:id="rId46"/>
    <p:sldId id="294" r:id="rId47"/>
    <p:sldId id="302" r:id="rId48"/>
    <p:sldId id="305" r:id="rId49"/>
    <p:sldId id="295" r:id="rId50"/>
    <p:sldId id="296" r:id="rId51"/>
    <p:sldId id="297" r:id="rId5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50" clrIdx="0"/>
  <p:cmAuthor id="1" name="Łukasz" initials="Ł"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6" autoAdjust="0"/>
    <p:restoredTop sz="94719" autoAdjust="0"/>
  </p:normalViewPr>
  <p:slideViewPr>
    <p:cSldViewPr>
      <p:cViewPr>
        <p:scale>
          <a:sx n="60" d="100"/>
          <a:sy n="60" d="100"/>
        </p:scale>
        <p:origin x="-1302"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95791508-DB60-4B96-A41C-AD19BEB5A197}" type="datetimeFigureOut">
              <a:rPr lang="pl-PL"/>
              <a:pPr>
                <a:defRPr/>
              </a:pPr>
              <a:t>2011-06-06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6CEA156-6EEC-4E19-8613-E536A358AE07}"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57BFD76D-1A8D-4E40-8F6F-26E39C41E381}" type="datetimeFigureOut">
              <a:rPr lang="pl-PL"/>
              <a:pPr>
                <a:defRPr/>
              </a:pPr>
              <a:t>2011-06-06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5F54AEC-3BF6-455B-AA9C-91F38577F882}"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8C905DEC-5EDD-4DFE-90DB-85FADC131CF3}" type="datetimeFigureOut">
              <a:rPr lang="pl-PL"/>
              <a:pPr>
                <a:defRPr/>
              </a:pPr>
              <a:t>2011-06-06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9AA8B1A-ADB8-41FA-8DB3-8C8D25CBBCC2}"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AD94331F-FCC0-4A00-BB3F-051E17D8D02F}" type="datetimeFigureOut">
              <a:rPr lang="pl-PL"/>
              <a:pPr>
                <a:defRPr/>
              </a:pPr>
              <a:t>2011-06-06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36C3CC9-A771-4E63-9608-951C0A2372F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83105F67-6F0F-46E9-8707-A750F22FFA2B}" type="datetimeFigureOut">
              <a:rPr lang="pl-PL"/>
              <a:pPr>
                <a:defRPr/>
              </a:pPr>
              <a:t>2011-06-06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0F2C400-A4D6-4022-BE81-EA7D53A1E068}"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F818778A-F13B-436C-8D29-2BCBEED39D42}" type="datetimeFigureOut">
              <a:rPr lang="pl-PL"/>
              <a:pPr>
                <a:defRPr/>
              </a:pPr>
              <a:t>2011-06-06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A33A0DF-3021-4269-B3AF-A5AACAD234CA}"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BE30EE3-42F4-491B-AFD1-644D0B957E18}" type="datetimeFigureOut">
              <a:rPr lang="pl-PL"/>
              <a:pPr>
                <a:defRPr/>
              </a:pPr>
              <a:t>2011-06-06</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5499A15-F5B1-4F9B-831F-929B60648317}"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91E14239-EE4E-4F25-80A0-B83AA431E7C8}" type="datetimeFigureOut">
              <a:rPr lang="pl-PL"/>
              <a:pPr>
                <a:defRPr/>
              </a:pPr>
              <a:t>2011-06-06</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F061D004-AC4B-4BEC-8BC3-4242035138DA}"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9D9C0655-54A2-4B37-A66C-3C1F56A1965F}" type="datetimeFigureOut">
              <a:rPr lang="pl-PL"/>
              <a:pPr>
                <a:defRPr/>
              </a:pPr>
              <a:t>2011-06-06</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1BCDC5EA-9D15-4A4F-87A3-0E17D705F3F5}"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F775647-97B5-4280-8391-948B135AEF0B}" type="datetimeFigureOut">
              <a:rPr lang="pl-PL"/>
              <a:pPr>
                <a:defRPr/>
              </a:pPr>
              <a:t>2011-06-06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534A029-2618-4B03-B9D9-548ABAC0C916}"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05C44421-8A76-4A4A-BBD7-81AAA84C89B6}" type="datetimeFigureOut">
              <a:rPr lang="pl-PL"/>
              <a:pPr>
                <a:defRPr/>
              </a:pPr>
              <a:t>2011-06-06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BF12F23-083B-4771-BD54-8F7E7BBC9B7A}"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80B8A0-FCC8-4A30-A8DD-5E6B6FACCAE0}" type="datetimeFigureOut">
              <a:rPr lang="pl-PL"/>
              <a:pPr>
                <a:defRPr/>
              </a:pPr>
              <a:t>2011-06-06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1B93D5B-B5AC-4E41-A857-6779383D390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378695"/>
          </a:xfrm>
        </p:spPr>
        <p:txBody>
          <a:bodyPr/>
          <a:lstStyle/>
          <a:p>
            <a:r>
              <a:rPr lang="pl-PL" sz="2800" smtClean="0"/>
              <a:t>Projekt </a:t>
            </a:r>
            <a:r>
              <a:rPr lang="pl-PL" sz="2800" dirty="0" smtClean="0"/>
              <a:t>„Energetyczni kreatorzy zmian” jest współfinansowany ze środków Unii Europejskiej </a:t>
            </a:r>
            <a:br>
              <a:rPr lang="pl-PL" sz="2800" dirty="0" smtClean="0"/>
            </a:br>
            <a:r>
              <a:rPr lang="pl-PL" sz="2800" dirty="0" smtClean="0"/>
              <a:t>w ramach Europejskiego Funduszu Społecznego</a:t>
            </a:r>
            <a:endParaRPr lang="pl-PL" sz="2800" dirty="0"/>
          </a:p>
        </p:txBody>
      </p:sp>
    </p:spTree>
    <p:extLst>
      <p:ext uri="{BB962C8B-B14F-4D97-AF65-F5344CB8AC3E}">
        <p14:creationId xmlns:p14="http://schemas.microsoft.com/office/powerpoint/2010/main" xmlns="" val="95923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title"/>
          </p:nvPr>
        </p:nvSpPr>
        <p:spPr>
          <a:xfrm>
            <a:off x="0" y="620713"/>
            <a:ext cx="9144000" cy="652462"/>
          </a:xfrm>
        </p:spPr>
        <p:txBody>
          <a:bodyPr/>
          <a:lstStyle/>
          <a:p>
            <a:r>
              <a:rPr lang="pl-PL" sz="2400" dirty="0" smtClean="0"/>
              <a:t>woda </a:t>
            </a:r>
          </a:p>
        </p:txBody>
      </p:sp>
      <p:sp>
        <p:nvSpPr>
          <p:cNvPr id="7" name="Prostokąt zaokrąglony 6"/>
          <p:cNvSpPr/>
          <p:nvPr/>
        </p:nvSpPr>
        <p:spPr>
          <a:xfrm>
            <a:off x="900113" y="1196975"/>
            <a:ext cx="7704137" cy="48244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just"/>
            <a:r>
              <a:rPr lang="pl-PL" sz="2400" b="1" u="sng">
                <a:solidFill>
                  <a:schemeClr val="tx1"/>
                </a:solidFill>
                <a:ea typeface="Calibri" pitchFamily="34" charset="0"/>
                <a:cs typeface="Times New Roman" pitchFamily="18" charset="0"/>
              </a:rPr>
              <a:t>Korzyści z zastosowania elektrowni wodnych:</a:t>
            </a:r>
          </a:p>
          <a:p>
            <a:pPr algn="just"/>
            <a:endParaRPr lang="pl-PL">
              <a:solidFill>
                <a:schemeClr val="tx1"/>
              </a:solidFill>
              <a:ea typeface="Calibri" pitchFamily="34" charset="0"/>
              <a:cs typeface="Times New Roman" pitchFamily="18" charset="0"/>
            </a:endParaRPr>
          </a:p>
          <a:p>
            <a:pPr algn="just">
              <a:buFont typeface="Arial" charset="0"/>
              <a:buChar char="•"/>
            </a:pPr>
            <a:r>
              <a:rPr lang="pl-PL" sz="2000">
                <a:solidFill>
                  <a:schemeClr val="tx1"/>
                </a:solidFill>
                <a:ea typeface="Calibri" pitchFamily="34" charset="0"/>
                <a:cs typeface="Times New Roman" pitchFamily="18" charset="0"/>
              </a:rPr>
              <a:t> poprawa warunków hydrologicznych przylegających terenów,</a:t>
            </a:r>
          </a:p>
          <a:p>
            <a:pPr algn="just">
              <a:buFont typeface="Arial" charset="0"/>
              <a:buChar char="•"/>
            </a:pPr>
            <a:endParaRPr lang="pl-PL" sz="1100">
              <a:solidFill>
                <a:schemeClr val="tx1"/>
              </a:solidFill>
              <a:cs typeface="Calibri" pitchFamily="34" charset="0"/>
            </a:endParaRPr>
          </a:p>
          <a:p>
            <a:pPr algn="just" eaLnBrk="0" hangingPunct="0">
              <a:buFont typeface="Arial" charset="0"/>
              <a:buChar char="•"/>
            </a:pPr>
            <a:r>
              <a:rPr lang="pl-PL" sz="2000">
                <a:solidFill>
                  <a:schemeClr val="tx1"/>
                </a:solidFill>
                <a:cs typeface="Times New Roman" pitchFamily="18" charset="0"/>
              </a:rPr>
              <a:t> </a:t>
            </a:r>
            <a:r>
              <a:rPr lang="pl-PL" sz="2000">
                <a:solidFill>
                  <a:schemeClr val="tx1"/>
                </a:solidFill>
                <a:cs typeface="Calibri" pitchFamily="34" charset="0"/>
              </a:rPr>
              <a:t>oczyszczanie i napowietrzanie rzeki,</a:t>
            </a:r>
          </a:p>
          <a:p>
            <a:pPr algn="just" eaLnBrk="0" hangingPunct="0">
              <a:buFont typeface="Arial" charset="0"/>
              <a:buChar char="•"/>
            </a:pPr>
            <a:endParaRPr lang="pl-PL" sz="1100">
              <a:solidFill>
                <a:schemeClr val="tx1"/>
              </a:solidFill>
              <a:cs typeface="Arial" charset="0"/>
            </a:endParaRPr>
          </a:p>
          <a:p>
            <a:pPr algn="just" eaLnBrk="0" hangingPunct="0">
              <a:buFont typeface="Arial" charset="0"/>
              <a:buChar char="•"/>
            </a:pPr>
            <a:r>
              <a:rPr lang="pl-PL" sz="2000">
                <a:solidFill>
                  <a:schemeClr val="tx1"/>
                </a:solidFill>
                <a:cs typeface="Calibri" pitchFamily="34" charset="0"/>
              </a:rPr>
              <a:t> poprawa bezpieczeństwa energetycznego,</a:t>
            </a:r>
          </a:p>
          <a:p>
            <a:pPr algn="just" eaLnBrk="0" hangingPunct="0">
              <a:buFont typeface="Arial" charset="0"/>
              <a:buChar char="•"/>
            </a:pPr>
            <a:endParaRPr lang="pl-PL" sz="1100">
              <a:solidFill>
                <a:schemeClr val="tx1"/>
              </a:solidFill>
              <a:cs typeface="Arial" charset="0"/>
            </a:endParaRPr>
          </a:p>
          <a:p>
            <a:pPr algn="just" eaLnBrk="0" hangingPunct="0">
              <a:buFont typeface="Arial" charset="0"/>
              <a:buChar char="•"/>
            </a:pPr>
            <a:r>
              <a:rPr lang="pl-PL" sz="2000">
                <a:solidFill>
                  <a:schemeClr val="tx1"/>
                </a:solidFill>
                <a:cs typeface="Calibri" pitchFamily="34" charset="0"/>
              </a:rPr>
              <a:t> gromadzenie wody w sztucznych zbiornikach przy elektrowniach, </a:t>
            </a:r>
          </a:p>
          <a:p>
            <a:pPr algn="just" eaLnBrk="0" hangingPunct="0">
              <a:buFont typeface="Arial" charset="0"/>
              <a:buChar char="•"/>
            </a:pPr>
            <a:endParaRPr lang="pl-PL" sz="1100">
              <a:solidFill>
                <a:schemeClr val="tx1"/>
              </a:solidFill>
              <a:cs typeface="Arial" charset="0"/>
            </a:endParaRPr>
          </a:p>
          <a:p>
            <a:pPr algn="just" eaLnBrk="0" hangingPunct="0">
              <a:buFont typeface="Arial" charset="0"/>
              <a:buChar char="•"/>
            </a:pPr>
            <a:r>
              <a:rPr lang="pl-PL" sz="2000">
                <a:solidFill>
                  <a:schemeClr val="tx1"/>
                </a:solidFill>
                <a:cs typeface="Calibri" pitchFamily="34" charset="0"/>
              </a:rPr>
              <a:t> ochrona zabytkowych budowli hydrotechnicznych,</a:t>
            </a:r>
          </a:p>
          <a:p>
            <a:pPr algn="just" eaLnBrk="0" hangingPunct="0">
              <a:buFont typeface="Arial" charset="0"/>
              <a:buChar char="•"/>
            </a:pPr>
            <a:endParaRPr lang="pl-PL" sz="1100">
              <a:solidFill>
                <a:schemeClr val="tx1"/>
              </a:solidFill>
              <a:cs typeface="Arial" charset="0"/>
            </a:endParaRPr>
          </a:p>
          <a:p>
            <a:pPr algn="just" eaLnBrk="0" hangingPunct="0">
              <a:buFont typeface="Arial" charset="0"/>
              <a:buChar char="•"/>
            </a:pPr>
            <a:r>
              <a:rPr lang="pl-PL" sz="2000">
                <a:solidFill>
                  <a:schemeClr val="tx1"/>
                </a:solidFill>
                <a:cs typeface="Calibri" pitchFamily="34" charset="0"/>
              </a:rPr>
              <a:t> nowe miejsca pracy,</a:t>
            </a:r>
          </a:p>
          <a:p>
            <a:pPr algn="just" eaLnBrk="0" hangingPunct="0">
              <a:buFont typeface="Arial" charset="0"/>
              <a:buChar char="•"/>
            </a:pPr>
            <a:endParaRPr lang="pl-PL" sz="1100">
              <a:solidFill>
                <a:schemeClr val="tx1"/>
              </a:solidFill>
              <a:cs typeface="Arial" charset="0"/>
            </a:endParaRPr>
          </a:p>
          <a:p>
            <a:pPr algn="just" eaLnBrk="0" hangingPunct="0">
              <a:buFont typeface="Arial" charset="0"/>
              <a:buChar char="•"/>
            </a:pPr>
            <a:r>
              <a:rPr lang="pl-PL" sz="2000">
                <a:solidFill>
                  <a:schemeClr val="tx1"/>
                </a:solidFill>
                <a:cs typeface="Calibri" pitchFamily="34" charset="0"/>
              </a:rPr>
              <a:t> agroturystyka.</a:t>
            </a:r>
            <a:endParaRPr lang="pl-PL" sz="2000">
              <a:solidFill>
                <a:schemeClr val="tx1"/>
              </a:solidFill>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p:cNvSpPr>
            <a:spLocks noGrp="1"/>
          </p:cNvSpPr>
          <p:nvPr>
            <p:ph type="title"/>
          </p:nvPr>
        </p:nvSpPr>
        <p:spPr>
          <a:xfrm>
            <a:off x="0" y="620713"/>
            <a:ext cx="9144000" cy="652462"/>
          </a:xfrm>
        </p:spPr>
        <p:txBody>
          <a:bodyPr/>
          <a:lstStyle/>
          <a:p>
            <a:r>
              <a:rPr lang="pl-PL" sz="2400" dirty="0" smtClean="0"/>
              <a:t>biomasa</a:t>
            </a:r>
          </a:p>
        </p:txBody>
      </p:sp>
      <p:sp>
        <p:nvSpPr>
          <p:cNvPr id="19458" name="pole tekstowe 8"/>
          <p:cNvSpPr txBox="1">
            <a:spLocks noChangeArrowheads="1"/>
          </p:cNvSpPr>
          <p:nvPr/>
        </p:nvSpPr>
        <p:spPr bwMode="auto">
          <a:xfrm>
            <a:off x="395288" y="1922463"/>
            <a:ext cx="8353425" cy="4040187"/>
          </a:xfrm>
          <a:prstGeom prst="rect">
            <a:avLst/>
          </a:prstGeom>
          <a:noFill/>
          <a:ln w="9525">
            <a:noFill/>
            <a:miter lim="800000"/>
            <a:headEnd/>
            <a:tailEnd/>
          </a:ln>
        </p:spPr>
        <p:txBody>
          <a:bodyPr>
            <a:spAutoFit/>
          </a:bodyPr>
          <a:lstStyle/>
          <a:p>
            <a:pPr algn="just">
              <a:lnSpc>
                <a:spcPct val="120000"/>
              </a:lnSpc>
              <a:spcBef>
                <a:spcPct val="20000"/>
              </a:spcBef>
            </a:pPr>
            <a:r>
              <a:rPr lang="pl-PL">
                <a:latin typeface="Calibri" pitchFamily="34" charset="0"/>
              </a:rPr>
              <a:t>Biomasa to stałe lub ciekłe substancje pochodzenia roślinnego lub zwierzęcego ulegające biodegradacji, pochodzące z produktów, odpadów i pozostałości z produkcji rolnej, leśnej oraz przemysłu przetwarzającego ich produkty, a także części pozostałych odpadów, które ulegają biodegradacji oraz ziarna zbóż, nie spełniające wymagań jakościowych dla zbóż w zakupie interwencyjnym określonych w art. 4 rozporządzenia Komisji (WE) nr 687/2008 z dnia 18 lipca 2008 r. ustanawiającego procedury przejęcia zbóż przez agencje płatnicze lub agencje interwencyjne oraz metody analizy do oznaczania jakości zbóż (Dz. Urz. UE L 192 z dnia 19 lipca 2008 r.) i ziarna zbóż, które nie podlegają zakupowi interwencyjnemu.</a:t>
            </a:r>
          </a:p>
          <a:p>
            <a:pPr algn="just">
              <a:lnSpc>
                <a:spcPct val="120000"/>
              </a:lnSpc>
              <a:spcBef>
                <a:spcPct val="20000"/>
              </a:spcBef>
              <a:buClr>
                <a:schemeClr val="tx1"/>
              </a:buClr>
            </a:pPr>
            <a:r>
              <a:rPr lang="pl-PL" sz="1400">
                <a:latin typeface="Calibri" pitchFamily="34" charset="0"/>
              </a:rPr>
              <a:t/>
            </a:r>
            <a:br>
              <a:rPr lang="pl-PL" sz="1400">
                <a:latin typeface="Calibri" pitchFamily="34" charset="0"/>
              </a:rPr>
            </a:br>
            <a:r>
              <a:rPr lang="pl-PL" sz="1100" i="1">
                <a:latin typeface="Calibri" pitchFamily="34" charset="0"/>
              </a:rPr>
              <a:t>Rozporządzenie Ministra Gospodarki i Pracy z dnia 23.02.2008 r. w sprawie szczegółowego zakresu obowiązku zakupu energii elektrycznej </a:t>
            </a:r>
            <a:br>
              <a:rPr lang="pl-PL" sz="1100" i="1">
                <a:latin typeface="Calibri" pitchFamily="34" charset="0"/>
              </a:rPr>
            </a:br>
            <a:r>
              <a:rPr lang="pl-PL" sz="1100" i="1">
                <a:latin typeface="Calibri" pitchFamily="34" charset="0"/>
              </a:rPr>
              <a:t>i ciepła wytworzonych z odnawialnych źródeł energii (Dz.U. Nr. 34, poz. 182)</a:t>
            </a:r>
            <a:endParaRPr lang="en-US" sz="1100" i="1">
              <a:latin typeface="Calibri" pitchFamily="34" charset="0"/>
            </a:endParaRPr>
          </a:p>
          <a:p>
            <a:endParaRPr lang="pl-PL">
              <a:latin typeface="Calibri" pitchFamily="34" charset="0"/>
            </a:endParaRPr>
          </a:p>
        </p:txBody>
      </p:sp>
      <p:sp>
        <p:nvSpPr>
          <p:cNvPr id="19459" name="Tytuł 1"/>
          <p:cNvSpPr txBox="1">
            <a:spLocks/>
          </p:cNvSpPr>
          <p:nvPr/>
        </p:nvSpPr>
        <p:spPr bwMode="auto">
          <a:xfrm>
            <a:off x="1588" y="1268413"/>
            <a:ext cx="9144000" cy="654050"/>
          </a:xfrm>
          <a:prstGeom prst="rect">
            <a:avLst/>
          </a:prstGeom>
          <a:noFill/>
          <a:ln w="9525">
            <a:noFill/>
            <a:miter lim="800000"/>
            <a:headEnd/>
            <a:tailEnd/>
          </a:ln>
        </p:spPr>
        <p:txBody>
          <a:bodyPr anchor="ctr"/>
          <a:lstStyle/>
          <a:p>
            <a:pPr algn="ctr"/>
            <a:r>
              <a:rPr lang="pl-PL" sz="2400" b="1">
                <a:latin typeface="Calibri" pitchFamily="34" charset="0"/>
              </a:rPr>
              <a:t>Biomasa - definicja: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a:spLocks noGrp="1"/>
          </p:cNvSpPr>
          <p:nvPr>
            <p:ph type="title"/>
          </p:nvPr>
        </p:nvSpPr>
        <p:spPr>
          <a:xfrm>
            <a:off x="0" y="620713"/>
            <a:ext cx="9144000" cy="652462"/>
          </a:xfrm>
        </p:spPr>
        <p:txBody>
          <a:bodyPr/>
          <a:lstStyle/>
          <a:p>
            <a:r>
              <a:rPr lang="pl-PL" sz="2400" dirty="0" smtClean="0"/>
              <a:t>biomasa</a:t>
            </a:r>
          </a:p>
        </p:txBody>
      </p:sp>
      <p:sp>
        <p:nvSpPr>
          <p:cNvPr id="20482" name="pole tekstowe 6"/>
          <p:cNvSpPr txBox="1">
            <a:spLocks noChangeArrowheads="1"/>
          </p:cNvSpPr>
          <p:nvPr/>
        </p:nvSpPr>
        <p:spPr bwMode="auto">
          <a:xfrm>
            <a:off x="6659563" y="2349500"/>
            <a:ext cx="2463800" cy="460375"/>
          </a:xfrm>
          <a:prstGeom prst="rect">
            <a:avLst/>
          </a:prstGeom>
          <a:noFill/>
          <a:ln w="9525">
            <a:noFill/>
            <a:miter lim="800000"/>
            <a:headEnd/>
            <a:tailEnd/>
          </a:ln>
        </p:spPr>
        <p:txBody>
          <a:bodyPr wrap="none">
            <a:spAutoFit/>
          </a:bodyPr>
          <a:lstStyle/>
          <a:p>
            <a:r>
              <a:rPr lang="pl-PL" sz="2400" b="1">
                <a:latin typeface="Calibri" pitchFamily="34" charset="0"/>
              </a:rPr>
              <a:t>Drewno opałowe:</a:t>
            </a:r>
          </a:p>
        </p:txBody>
      </p:sp>
      <p:sp>
        <p:nvSpPr>
          <p:cNvPr id="20483" name="pole tekstowe 9"/>
          <p:cNvSpPr txBox="1">
            <a:spLocks noChangeArrowheads="1"/>
          </p:cNvSpPr>
          <p:nvPr/>
        </p:nvSpPr>
        <p:spPr bwMode="auto">
          <a:xfrm>
            <a:off x="3700463" y="2276475"/>
            <a:ext cx="2570162" cy="831850"/>
          </a:xfrm>
          <a:prstGeom prst="rect">
            <a:avLst/>
          </a:prstGeom>
          <a:noFill/>
          <a:ln w="9525">
            <a:noFill/>
            <a:miter lim="800000"/>
            <a:headEnd/>
            <a:tailEnd/>
          </a:ln>
        </p:spPr>
        <p:txBody>
          <a:bodyPr wrap="none">
            <a:spAutoFit/>
          </a:bodyPr>
          <a:lstStyle/>
          <a:p>
            <a:pPr algn="ctr"/>
            <a:r>
              <a:rPr lang="pl-PL" sz="2400" b="1">
                <a:latin typeface="Calibri" pitchFamily="34" charset="0"/>
              </a:rPr>
              <a:t>Odpady, </a:t>
            </a:r>
          </a:p>
          <a:p>
            <a:pPr algn="ctr"/>
            <a:r>
              <a:rPr lang="pl-PL" sz="2400" b="1">
                <a:latin typeface="Calibri" pitchFamily="34" charset="0"/>
              </a:rPr>
              <a:t>produkty uboczne:</a:t>
            </a:r>
          </a:p>
        </p:txBody>
      </p:sp>
      <p:sp>
        <p:nvSpPr>
          <p:cNvPr id="20484" name="pole tekstowe 10"/>
          <p:cNvSpPr txBox="1">
            <a:spLocks noChangeArrowheads="1"/>
          </p:cNvSpPr>
          <p:nvPr/>
        </p:nvSpPr>
        <p:spPr bwMode="auto">
          <a:xfrm>
            <a:off x="71438" y="2349500"/>
            <a:ext cx="3208337" cy="460375"/>
          </a:xfrm>
          <a:prstGeom prst="rect">
            <a:avLst/>
          </a:prstGeom>
          <a:noFill/>
          <a:ln w="9525">
            <a:noFill/>
            <a:miter lim="800000"/>
            <a:headEnd/>
            <a:tailEnd/>
          </a:ln>
        </p:spPr>
        <p:txBody>
          <a:bodyPr wrap="none">
            <a:spAutoFit/>
          </a:bodyPr>
          <a:lstStyle/>
          <a:p>
            <a:r>
              <a:rPr lang="pl-PL" sz="2400" b="1">
                <a:latin typeface="Calibri" pitchFamily="34" charset="0"/>
              </a:rPr>
              <a:t>Plantacje energetyczne:</a:t>
            </a:r>
          </a:p>
        </p:txBody>
      </p:sp>
      <p:sp>
        <p:nvSpPr>
          <p:cNvPr id="20485" name="pole tekstowe 11"/>
          <p:cNvSpPr txBox="1">
            <a:spLocks noChangeArrowheads="1"/>
          </p:cNvSpPr>
          <p:nvPr/>
        </p:nvSpPr>
        <p:spPr bwMode="auto">
          <a:xfrm>
            <a:off x="7146925" y="3252788"/>
            <a:ext cx="1709738" cy="1477962"/>
          </a:xfrm>
          <a:prstGeom prst="rect">
            <a:avLst/>
          </a:prstGeom>
          <a:noFill/>
          <a:ln w="9525">
            <a:noFill/>
            <a:miter lim="800000"/>
            <a:headEnd/>
            <a:tailEnd/>
          </a:ln>
        </p:spPr>
        <p:txBody>
          <a:bodyPr wrap="none">
            <a:spAutoFit/>
          </a:bodyPr>
          <a:lstStyle/>
          <a:p>
            <a:pPr marL="285750" indent="-285750">
              <a:buFont typeface="Arial" charset="0"/>
              <a:buChar char="•"/>
            </a:pPr>
            <a:r>
              <a:rPr lang="pl-PL">
                <a:latin typeface="Calibri" pitchFamily="34" charset="0"/>
              </a:rPr>
              <a:t>Lasy</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Sady</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Zadrzewienia</a:t>
            </a:r>
          </a:p>
        </p:txBody>
      </p:sp>
      <p:sp>
        <p:nvSpPr>
          <p:cNvPr id="20486" name="pole tekstowe 12"/>
          <p:cNvSpPr txBox="1">
            <a:spLocks noChangeArrowheads="1"/>
          </p:cNvSpPr>
          <p:nvPr/>
        </p:nvSpPr>
        <p:spPr bwMode="auto">
          <a:xfrm>
            <a:off x="4343400" y="3252788"/>
            <a:ext cx="1760538" cy="1477962"/>
          </a:xfrm>
          <a:prstGeom prst="rect">
            <a:avLst/>
          </a:prstGeom>
          <a:noFill/>
          <a:ln w="9525">
            <a:noFill/>
            <a:miter lim="800000"/>
            <a:headEnd/>
            <a:tailEnd/>
          </a:ln>
        </p:spPr>
        <p:txBody>
          <a:bodyPr wrap="none">
            <a:spAutoFit/>
          </a:bodyPr>
          <a:lstStyle/>
          <a:p>
            <a:pPr marL="342900" indent="-342900">
              <a:buFont typeface="Arial" charset="0"/>
              <a:buChar char="•"/>
            </a:pPr>
            <a:r>
              <a:rPr lang="pl-PL">
                <a:latin typeface="Calibri" pitchFamily="34" charset="0"/>
              </a:rPr>
              <a:t>Roślinne</a:t>
            </a:r>
          </a:p>
          <a:p>
            <a:pPr marL="342900" indent="-342900">
              <a:buFont typeface="Arial" charset="0"/>
              <a:buChar char="•"/>
            </a:pPr>
            <a:endParaRPr lang="pl-PL">
              <a:latin typeface="Calibri" pitchFamily="34" charset="0"/>
            </a:endParaRPr>
          </a:p>
          <a:p>
            <a:pPr marL="342900" indent="-342900">
              <a:buFont typeface="Arial" charset="0"/>
              <a:buChar char="•"/>
            </a:pPr>
            <a:r>
              <a:rPr lang="pl-PL">
                <a:latin typeface="Calibri" pitchFamily="34" charset="0"/>
              </a:rPr>
              <a:t>Zwierzęce</a:t>
            </a:r>
          </a:p>
          <a:p>
            <a:pPr marL="342900" indent="-342900">
              <a:buFont typeface="Arial" charset="0"/>
              <a:buChar char="•"/>
            </a:pPr>
            <a:endParaRPr lang="pl-PL">
              <a:latin typeface="Calibri" pitchFamily="34" charset="0"/>
            </a:endParaRPr>
          </a:p>
          <a:p>
            <a:pPr marL="342900" indent="-342900">
              <a:buFont typeface="Arial" charset="0"/>
              <a:buChar char="•"/>
            </a:pPr>
            <a:r>
              <a:rPr lang="pl-PL">
                <a:latin typeface="Calibri" pitchFamily="34" charset="0"/>
              </a:rPr>
              <a:t>Przemysłowe</a:t>
            </a:r>
          </a:p>
        </p:txBody>
      </p:sp>
      <p:sp>
        <p:nvSpPr>
          <p:cNvPr id="20487" name="pole tekstowe 13"/>
          <p:cNvSpPr txBox="1">
            <a:spLocks noChangeArrowheads="1"/>
          </p:cNvSpPr>
          <p:nvPr/>
        </p:nvSpPr>
        <p:spPr bwMode="auto">
          <a:xfrm>
            <a:off x="71438" y="2852738"/>
            <a:ext cx="1562100" cy="400050"/>
          </a:xfrm>
          <a:prstGeom prst="rect">
            <a:avLst/>
          </a:prstGeom>
          <a:noFill/>
          <a:ln w="9525">
            <a:noFill/>
            <a:miter lim="800000"/>
            <a:headEnd/>
            <a:tailEnd/>
          </a:ln>
        </p:spPr>
        <p:txBody>
          <a:bodyPr wrap="none">
            <a:spAutoFit/>
          </a:bodyPr>
          <a:lstStyle/>
          <a:p>
            <a:r>
              <a:rPr lang="pl-PL" sz="2000" u="sng">
                <a:latin typeface="Calibri" pitchFamily="34" charset="0"/>
              </a:rPr>
              <a:t>Jednoroczne:</a:t>
            </a:r>
          </a:p>
        </p:txBody>
      </p:sp>
      <p:sp>
        <p:nvSpPr>
          <p:cNvPr id="20488" name="pole tekstowe 14"/>
          <p:cNvSpPr txBox="1">
            <a:spLocks noChangeArrowheads="1"/>
          </p:cNvSpPr>
          <p:nvPr/>
        </p:nvSpPr>
        <p:spPr bwMode="auto">
          <a:xfrm>
            <a:off x="1690688" y="2852738"/>
            <a:ext cx="1457325" cy="400050"/>
          </a:xfrm>
          <a:prstGeom prst="rect">
            <a:avLst/>
          </a:prstGeom>
          <a:noFill/>
          <a:ln w="9525">
            <a:noFill/>
            <a:miter lim="800000"/>
            <a:headEnd/>
            <a:tailEnd/>
          </a:ln>
        </p:spPr>
        <p:txBody>
          <a:bodyPr wrap="none">
            <a:spAutoFit/>
          </a:bodyPr>
          <a:lstStyle/>
          <a:p>
            <a:r>
              <a:rPr lang="pl-PL" sz="2000" u="sng">
                <a:latin typeface="Calibri" pitchFamily="34" charset="0"/>
              </a:rPr>
              <a:t>Wieloletnie:</a:t>
            </a:r>
          </a:p>
        </p:txBody>
      </p:sp>
      <p:sp>
        <p:nvSpPr>
          <p:cNvPr id="20489" name="pole tekstowe 15"/>
          <p:cNvSpPr txBox="1">
            <a:spLocks noChangeArrowheads="1"/>
          </p:cNvSpPr>
          <p:nvPr/>
        </p:nvSpPr>
        <p:spPr bwMode="auto">
          <a:xfrm>
            <a:off x="73025" y="3284538"/>
            <a:ext cx="1365250" cy="1477962"/>
          </a:xfrm>
          <a:prstGeom prst="rect">
            <a:avLst/>
          </a:prstGeom>
          <a:noFill/>
          <a:ln w="9525">
            <a:noFill/>
            <a:miter lim="800000"/>
            <a:headEnd/>
            <a:tailEnd/>
          </a:ln>
        </p:spPr>
        <p:txBody>
          <a:bodyPr wrap="none">
            <a:spAutoFit/>
          </a:bodyPr>
          <a:lstStyle/>
          <a:p>
            <a:pPr marL="285750" indent="-285750">
              <a:buFont typeface="Arial" charset="0"/>
              <a:buChar char="•"/>
            </a:pPr>
            <a:r>
              <a:rPr lang="pl-PL">
                <a:latin typeface="Calibri" pitchFamily="34" charset="0"/>
              </a:rPr>
              <a:t>Oleiste</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Okopowe</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Zboża</a:t>
            </a:r>
          </a:p>
        </p:txBody>
      </p:sp>
      <p:sp>
        <p:nvSpPr>
          <p:cNvPr id="20490" name="pole tekstowe 16"/>
          <p:cNvSpPr txBox="1">
            <a:spLocks noChangeArrowheads="1"/>
          </p:cNvSpPr>
          <p:nvPr/>
        </p:nvSpPr>
        <p:spPr bwMode="auto">
          <a:xfrm>
            <a:off x="1728788" y="3284538"/>
            <a:ext cx="2124075" cy="2032000"/>
          </a:xfrm>
          <a:prstGeom prst="rect">
            <a:avLst/>
          </a:prstGeom>
          <a:noFill/>
          <a:ln w="9525">
            <a:noFill/>
            <a:miter lim="800000"/>
            <a:headEnd/>
            <a:tailEnd/>
          </a:ln>
        </p:spPr>
        <p:txBody>
          <a:bodyPr wrap="none">
            <a:spAutoFit/>
          </a:bodyPr>
          <a:lstStyle/>
          <a:p>
            <a:pPr marL="285750" indent="-285750">
              <a:buFont typeface="Arial" charset="0"/>
              <a:buChar char="•"/>
            </a:pPr>
            <a:r>
              <a:rPr lang="pl-PL">
                <a:latin typeface="Calibri" pitchFamily="34" charset="0"/>
              </a:rPr>
              <a:t>Formy drzewiaste</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Ślazowiec</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Topinambur</a:t>
            </a:r>
          </a:p>
          <a:p>
            <a:pPr marL="285750" indent="-285750">
              <a:buFont typeface="Arial" charset="0"/>
              <a:buChar char="•"/>
            </a:pPr>
            <a:endParaRPr lang="pl-PL">
              <a:latin typeface="Calibri" pitchFamily="34" charset="0"/>
            </a:endParaRPr>
          </a:p>
          <a:p>
            <a:pPr marL="285750" indent="-285750">
              <a:buFont typeface="Arial" charset="0"/>
              <a:buChar char="•"/>
            </a:pPr>
            <a:r>
              <a:rPr lang="pl-PL">
                <a:latin typeface="Calibri" pitchFamily="34" charset="0"/>
              </a:rPr>
              <a:t>Trawy</a:t>
            </a:r>
          </a:p>
        </p:txBody>
      </p:sp>
      <p:sp>
        <p:nvSpPr>
          <p:cNvPr id="20491" name="Tytuł 1"/>
          <p:cNvSpPr txBox="1">
            <a:spLocks/>
          </p:cNvSpPr>
          <p:nvPr/>
        </p:nvSpPr>
        <p:spPr bwMode="auto">
          <a:xfrm>
            <a:off x="-20638" y="1595438"/>
            <a:ext cx="9144001" cy="652462"/>
          </a:xfrm>
          <a:prstGeom prst="rect">
            <a:avLst/>
          </a:prstGeom>
          <a:noFill/>
          <a:ln w="9525">
            <a:noFill/>
            <a:miter lim="800000"/>
            <a:headEnd/>
            <a:tailEnd/>
          </a:ln>
        </p:spPr>
        <p:txBody>
          <a:bodyPr anchor="ctr"/>
          <a:lstStyle/>
          <a:p>
            <a:pPr algn="ctr"/>
            <a:r>
              <a:rPr lang="pl-PL" sz="2400" b="1">
                <a:latin typeface="Calibri" pitchFamily="34" charset="0"/>
              </a:rPr>
              <a:t>Biomasa - rodzaje: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ytuł 1"/>
          <p:cNvSpPr>
            <a:spLocks noGrp="1"/>
          </p:cNvSpPr>
          <p:nvPr>
            <p:ph type="title"/>
          </p:nvPr>
        </p:nvSpPr>
        <p:spPr>
          <a:xfrm>
            <a:off x="0" y="620713"/>
            <a:ext cx="9144000" cy="652462"/>
          </a:xfrm>
        </p:spPr>
        <p:txBody>
          <a:bodyPr/>
          <a:lstStyle/>
          <a:p>
            <a:r>
              <a:rPr lang="pl-PL" sz="2400" dirty="0" smtClean="0"/>
              <a:t>biomasa</a:t>
            </a:r>
          </a:p>
        </p:txBody>
      </p:sp>
      <p:sp>
        <p:nvSpPr>
          <p:cNvPr id="19" name="pole tekstowe 18"/>
          <p:cNvSpPr txBox="1"/>
          <p:nvPr/>
        </p:nvSpPr>
        <p:spPr>
          <a:xfrm>
            <a:off x="323850" y="1839913"/>
            <a:ext cx="4535488" cy="4246562"/>
          </a:xfrm>
          <a:prstGeom prst="rect">
            <a:avLst/>
          </a:prstGeom>
          <a:noFill/>
        </p:spPr>
        <p:txBody>
          <a:bodyPr>
            <a:spAutoFit/>
          </a:bodyPr>
          <a:lstStyle/>
          <a:p>
            <a:pPr fontAlgn="auto">
              <a:spcBef>
                <a:spcPts val="0"/>
              </a:spcBef>
              <a:spcAft>
                <a:spcPts val="0"/>
              </a:spcAft>
              <a:defRPr/>
            </a:pPr>
            <a:r>
              <a:rPr lang="pl-PL" b="1" u="sng" dirty="0">
                <a:latin typeface="+mn-lt"/>
                <a:cs typeface="+mn-cs"/>
              </a:rPr>
              <a:t>Korzyści:</a:t>
            </a:r>
          </a:p>
          <a:p>
            <a:pPr fontAlgn="auto">
              <a:spcBef>
                <a:spcPts val="0"/>
              </a:spcBef>
              <a:spcAft>
                <a:spcPts val="0"/>
              </a:spcAft>
              <a:defRPr/>
            </a:pPr>
            <a:r>
              <a:rPr lang="pl-PL" u="sng" dirty="0">
                <a:latin typeface="+mn-lt"/>
                <a:cs typeface="+mn-cs"/>
              </a:rPr>
              <a:t>środowiskowe:</a:t>
            </a:r>
          </a:p>
          <a:p>
            <a:pPr marL="171450" indent="-171450" fontAlgn="auto">
              <a:spcBef>
                <a:spcPts val="0"/>
              </a:spcBef>
              <a:spcAft>
                <a:spcPts val="0"/>
              </a:spcAft>
              <a:buFont typeface="Arial" pitchFamily="34" charset="0"/>
              <a:buChar char="•"/>
              <a:defRPr/>
            </a:pPr>
            <a:r>
              <a:rPr lang="pl-PL" dirty="0">
                <a:latin typeface="+mn-lt"/>
                <a:cs typeface="+mn-cs"/>
              </a:rPr>
              <a:t>spadek emisji gazów </a:t>
            </a:r>
            <a:r>
              <a:rPr lang="pl-PL" dirty="0" smtClean="0">
                <a:latin typeface="+mn-lt"/>
                <a:cs typeface="+mn-cs"/>
              </a:rPr>
              <a:t>cieplarnianych,</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ograniczenie erozji </a:t>
            </a:r>
            <a:r>
              <a:rPr lang="pl-PL" dirty="0" smtClean="0">
                <a:latin typeface="+mn-lt"/>
                <a:cs typeface="+mn-cs"/>
              </a:rPr>
              <a:t>gleb,</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zapobieganie eutrofizacji </a:t>
            </a:r>
            <a:r>
              <a:rPr lang="pl-PL" dirty="0" smtClean="0">
                <a:latin typeface="+mn-lt"/>
                <a:cs typeface="+mn-cs"/>
              </a:rPr>
              <a:t>wód,</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rekultywacja terenów </a:t>
            </a:r>
            <a:r>
              <a:rPr lang="pl-PL" dirty="0" smtClean="0">
                <a:latin typeface="+mn-lt"/>
                <a:cs typeface="+mn-cs"/>
              </a:rPr>
              <a:t>zdegradowanych,</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ograniczenie ilości odpadów z </a:t>
            </a:r>
            <a:r>
              <a:rPr lang="pl-PL" dirty="0" smtClean="0">
                <a:latin typeface="+mn-lt"/>
                <a:cs typeface="+mn-cs"/>
              </a:rPr>
              <a:t>energetyki,</a:t>
            </a:r>
            <a:endParaRPr lang="pl-PL" dirty="0">
              <a:latin typeface="+mn-lt"/>
              <a:cs typeface="+mn-cs"/>
            </a:endParaRPr>
          </a:p>
          <a:p>
            <a:pPr fontAlgn="auto">
              <a:spcBef>
                <a:spcPts val="0"/>
              </a:spcBef>
              <a:spcAft>
                <a:spcPts val="0"/>
              </a:spcAft>
              <a:defRPr/>
            </a:pPr>
            <a:r>
              <a:rPr lang="pl-PL" u="sng" dirty="0">
                <a:latin typeface="+mn-lt"/>
                <a:cs typeface="+mn-cs"/>
              </a:rPr>
              <a:t>gospodarcze:</a:t>
            </a:r>
          </a:p>
          <a:p>
            <a:pPr marL="171450" indent="-171450" fontAlgn="auto">
              <a:spcBef>
                <a:spcPts val="0"/>
              </a:spcBef>
              <a:spcAft>
                <a:spcPts val="0"/>
              </a:spcAft>
              <a:buFont typeface="Arial" pitchFamily="34" charset="0"/>
              <a:buChar char="•"/>
              <a:defRPr/>
            </a:pPr>
            <a:r>
              <a:rPr lang="pl-PL" dirty="0">
                <a:latin typeface="+mn-lt"/>
                <a:cs typeface="+mn-cs"/>
              </a:rPr>
              <a:t>dodatkowe źródło </a:t>
            </a:r>
            <a:r>
              <a:rPr lang="pl-PL" dirty="0" smtClean="0">
                <a:latin typeface="+mn-lt"/>
                <a:cs typeface="+mn-cs"/>
              </a:rPr>
              <a:t>dochodów,</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tworzenie nowych miejsc </a:t>
            </a:r>
            <a:r>
              <a:rPr lang="pl-PL" dirty="0" smtClean="0">
                <a:latin typeface="+mn-lt"/>
                <a:cs typeface="+mn-cs"/>
              </a:rPr>
              <a:t>pracy,</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wzrost bezpieczeństwa </a:t>
            </a:r>
            <a:r>
              <a:rPr lang="pl-PL" dirty="0" smtClean="0">
                <a:latin typeface="+mn-lt"/>
                <a:cs typeface="+mn-cs"/>
              </a:rPr>
              <a:t>energetycznego,</a:t>
            </a:r>
            <a:endParaRPr lang="pl-PL" dirty="0">
              <a:latin typeface="+mn-lt"/>
              <a:cs typeface="+mn-cs"/>
            </a:endParaRPr>
          </a:p>
          <a:p>
            <a:pPr fontAlgn="auto">
              <a:spcBef>
                <a:spcPts val="0"/>
              </a:spcBef>
              <a:spcAft>
                <a:spcPts val="0"/>
              </a:spcAft>
              <a:defRPr/>
            </a:pPr>
            <a:r>
              <a:rPr lang="pl-PL" u="sng" dirty="0">
                <a:latin typeface="+mn-lt"/>
                <a:cs typeface="+mn-cs"/>
              </a:rPr>
              <a:t>społeczne:</a:t>
            </a:r>
          </a:p>
          <a:p>
            <a:pPr marL="171450" indent="-171450" fontAlgn="auto">
              <a:spcBef>
                <a:spcPts val="0"/>
              </a:spcBef>
              <a:spcAft>
                <a:spcPts val="0"/>
              </a:spcAft>
              <a:buFont typeface="Arial" pitchFamily="34" charset="0"/>
              <a:buChar char="•"/>
              <a:defRPr/>
            </a:pPr>
            <a:r>
              <a:rPr lang="pl-PL" dirty="0">
                <a:latin typeface="+mn-lt"/>
                <a:cs typeface="+mn-cs"/>
              </a:rPr>
              <a:t>wzrost zamożności </a:t>
            </a:r>
            <a:r>
              <a:rPr lang="pl-PL" dirty="0" smtClean="0">
                <a:latin typeface="+mn-lt"/>
                <a:cs typeface="+mn-cs"/>
              </a:rPr>
              <a:t>mieszkańców,</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zapobieganie odpływowi </a:t>
            </a:r>
            <a:r>
              <a:rPr lang="pl-PL" dirty="0" smtClean="0">
                <a:latin typeface="+mn-lt"/>
                <a:cs typeface="+mn-cs"/>
              </a:rPr>
              <a:t>pieniędzy,</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dodatkowe miejsca </a:t>
            </a:r>
            <a:r>
              <a:rPr lang="pl-PL" dirty="0" smtClean="0">
                <a:latin typeface="+mn-lt"/>
                <a:cs typeface="+mn-cs"/>
              </a:rPr>
              <a:t>pracy.</a:t>
            </a:r>
            <a:endParaRPr lang="pl-PL" dirty="0">
              <a:latin typeface="+mn-lt"/>
              <a:cs typeface="+mn-cs"/>
            </a:endParaRPr>
          </a:p>
        </p:txBody>
      </p:sp>
      <p:sp>
        <p:nvSpPr>
          <p:cNvPr id="20" name="pole tekstowe 19"/>
          <p:cNvSpPr txBox="1"/>
          <p:nvPr/>
        </p:nvSpPr>
        <p:spPr>
          <a:xfrm>
            <a:off x="5003800" y="1865313"/>
            <a:ext cx="4140200" cy="2862262"/>
          </a:xfrm>
          <a:prstGeom prst="rect">
            <a:avLst/>
          </a:prstGeom>
          <a:noFill/>
        </p:spPr>
        <p:txBody>
          <a:bodyPr>
            <a:spAutoFit/>
          </a:bodyPr>
          <a:lstStyle/>
          <a:p>
            <a:pPr fontAlgn="auto">
              <a:spcBef>
                <a:spcPts val="0"/>
              </a:spcBef>
              <a:spcAft>
                <a:spcPts val="0"/>
              </a:spcAft>
              <a:defRPr/>
            </a:pPr>
            <a:r>
              <a:rPr lang="pl-PL" b="1" u="sng" dirty="0">
                <a:latin typeface="+mn-lt"/>
                <a:cs typeface="+mn-cs"/>
              </a:rPr>
              <a:t>Zagrożenia:</a:t>
            </a:r>
          </a:p>
          <a:p>
            <a:pPr fontAlgn="auto">
              <a:spcBef>
                <a:spcPts val="0"/>
              </a:spcBef>
              <a:spcAft>
                <a:spcPts val="0"/>
              </a:spcAft>
              <a:defRPr/>
            </a:pPr>
            <a:r>
              <a:rPr lang="pl-PL" u="sng" dirty="0">
                <a:latin typeface="+mn-lt"/>
                <a:cs typeface="+mn-cs"/>
              </a:rPr>
              <a:t>środowiskowe:</a:t>
            </a:r>
            <a:endParaRPr lang="pl-PL" b="1" u="sng"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t</a:t>
            </a:r>
            <a:r>
              <a:rPr lang="pl-PL" dirty="0">
                <a:latin typeface="+mn-lt"/>
                <a:cs typeface="Times New Roman" pitchFamily="18" charset="0"/>
              </a:rPr>
              <a:t>worzenie monokultur wielohektarowych,</a:t>
            </a: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kumulacja patogenów,</a:t>
            </a:r>
          </a:p>
          <a:p>
            <a:pPr marL="171450" indent="-171450" fontAlgn="auto">
              <a:spcBef>
                <a:spcPts val="0"/>
              </a:spcBef>
              <a:spcAft>
                <a:spcPts val="0"/>
              </a:spcAft>
              <a:buFont typeface="Arial" pitchFamily="34" charset="0"/>
              <a:buChar char="•"/>
              <a:defRPr/>
            </a:pPr>
            <a:r>
              <a:rPr lang="pl-PL" dirty="0">
                <a:latin typeface="+mn-lt"/>
                <a:cs typeface="+mn-cs"/>
              </a:rPr>
              <a:t>wyczerpywanie gleby,</a:t>
            </a:r>
          </a:p>
          <a:p>
            <a:pPr marL="171450" indent="-171450" fontAlgn="auto">
              <a:spcBef>
                <a:spcPts val="0"/>
              </a:spcBef>
              <a:spcAft>
                <a:spcPts val="0"/>
              </a:spcAft>
              <a:buFont typeface="Arial" pitchFamily="34" charset="0"/>
              <a:buChar char="•"/>
              <a:defRPr/>
            </a:pPr>
            <a:r>
              <a:rPr lang="pl-PL" dirty="0">
                <a:latin typeface="+mn-lt"/>
                <a:cs typeface="+mn-cs"/>
              </a:rPr>
              <a:t>sztuczne w</a:t>
            </a:r>
            <a:r>
              <a:rPr lang="pl-PL" dirty="0">
                <a:latin typeface="+mn-lt"/>
                <a:cs typeface="Times New Roman" pitchFamily="18" charset="0"/>
              </a:rPr>
              <a:t>prowadzanie </a:t>
            </a:r>
            <a:r>
              <a:rPr lang="pl-PL" dirty="0">
                <a:latin typeface="+mn-lt"/>
                <a:cs typeface="+mn-cs"/>
              </a:rPr>
              <a:t>gatunków </a:t>
            </a:r>
            <a:r>
              <a:rPr lang="pl-PL" dirty="0">
                <a:latin typeface="+mn-lt"/>
                <a:cs typeface="Times New Roman" pitchFamily="18" charset="0"/>
              </a:rPr>
              <a:t>introdukowanych</a:t>
            </a:r>
            <a:r>
              <a:rPr lang="pl-PL" dirty="0">
                <a:latin typeface="+mn-lt"/>
                <a:cs typeface="+mn-cs"/>
              </a:rPr>
              <a:t> ,</a:t>
            </a:r>
          </a:p>
          <a:p>
            <a:pPr marL="171450" indent="-171450" fontAlgn="auto">
              <a:spcBef>
                <a:spcPts val="0"/>
              </a:spcBef>
              <a:spcAft>
                <a:spcPts val="0"/>
              </a:spcAft>
              <a:buFont typeface="Arial" pitchFamily="34" charset="0"/>
              <a:buChar char="•"/>
              <a:defRPr/>
            </a:pPr>
            <a:r>
              <a:rPr lang="pl-PL" dirty="0">
                <a:latin typeface="+mn-lt"/>
                <a:cs typeface="+mn-cs"/>
              </a:rPr>
              <a:t>nadmierna eksploatacja lasów.</a:t>
            </a:r>
          </a:p>
          <a:p>
            <a:pPr fontAlgn="auto">
              <a:spcBef>
                <a:spcPts val="0"/>
              </a:spcBef>
              <a:spcAft>
                <a:spcPts val="0"/>
              </a:spcAft>
              <a:buFont typeface="Arial" pitchFamily="34" charset="0"/>
              <a:buChar char="•"/>
              <a:defRPr/>
            </a:pPr>
            <a:endParaRPr lang="pl-PL" dirty="0">
              <a:latin typeface="+mn-lt"/>
              <a:cs typeface="+mn-cs"/>
            </a:endParaRPr>
          </a:p>
        </p:txBody>
      </p:sp>
      <p:sp>
        <p:nvSpPr>
          <p:cNvPr id="21508" name="Tytuł 1"/>
          <p:cNvSpPr txBox="1">
            <a:spLocks/>
          </p:cNvSpPr>
          <p:nvPr/>
        </p:nvSpPr>
        <p:spPr bwMode="auto">
          <a:xfrm>
            <a:off x="0" y="1203325"/>
            <a:ext cx="9144000" cy="652463"/>
          </a:xfrm>
          <a:prstGeom prst="rect">
            <a:avLst/>
          </a:prstGeom>
          <a:noFill/>
          <a:ln w="9525">
            <a:noFill/>
            <a:miter lim="800000"/>
            <a:headEnd/>
            <a:tailEnd/>
          </a:ln>
        </p:spPr>
        <p:txBody>
          <a:bodyPr anchor="ctr"/>
          <a:lstStyle/>
          <a:p>
            <a:pPr algn="ctr"/>
            <a:r>
              <a:rPr lang="pl-PL" sz="2400" b="1">
                <a:latin typeface="Calibri" pitchFamily="34" charset="0"/>
              </a:rPr>
              <a:t>Zastosowanie biomasy: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0" y="620713"/>
            <a:ext cx="9144000" cy="652462"/>
          </a:xfrm>
        </p:spPr>
        <p:txBody>
          <a:bodyPr/>
          <a:lstStyle/>
          <a:p>
            <a:r>
              <a:rPr lang="pl-PL" sz="2400" dirty="0" smtClean="0"/>
              <a:t>biomasa</a:t>
            </a:r>
          </a:p>
        </p:txBody>
      </p:sp>
      <p:graphicFrame>
        <p:nvGraphicFramePr>
          <p:cNvPr id="5" name="Group 3"/>
          <p:cNvGraphicFramePr>
            <a:graphicFrameLocks noGrp="1"/>
          </p:cNvGraphicFramePr>
          <p:nvPr/>
        </p:nvGraphicFramePr>
        <p:xfrm>
          <a:off x="1609725" y="1582738"/>
          <a:ext cx="5923384" cy="4510381"/>
        </p:xfrm>
        <a:graphic>
          <a:graphicData uri="http://schemas.openxmlformats.org/drawingml/2006/table">
            <a:tbl>
              <a:tblPr>
                <a:tableStyleId>{5940675A-B579-460E-94D1-54222C63F5DA}</a:tableStyleId>
              </a:tblPr>
              <a:tblGrid>
                <a:gridCol w="846198"/>
                <a:gridCol w="2538593"/>
                <a:gridCol w="824161"/>
                <a:gridCol w="852809"/>
                <a:gridCol w="861623"/>
              </a:tblGrid>
              <a:tr h="334027">
                <a:tc rowSpan="2"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b="1" u="none" strike="noStrike" cap="none" normalizeH="0" baseline="0" dirty="0" smtClean="0">
                          <a:ln>
                            <a:noFill/>
                          </a:ln>
                          <a:effectLst/>
                        </a:rPr>
                        <a:t>Rodzaj i postać materiału</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rowSpan="2" hMerge="1">
                  <a:txBody>
                    <a:bodyPr/>
                    <a:lstStyle/>
                    <a:p>
                      <a:endParaRPr lang="pl-P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b="1" u="none" strike="noStrike" cap="none" normalizeH="0" baseline="0" dirty="0" smtClean="0">
                          <a:ln>
                            <a:noFill/>
                          </a:ln>
                          <a:effectLst/>
                        </a:rPr>
                        <a:t>Masa usypowa</a:t>
                      </a:r>
                      <a:endParaRPr kumimoji="0" lang="pl-PL" sz="1200" b="1" i="0" u="none" strike="noStrike" cap="none" normalizeH="0" baseline="30000" dirty="0" smtClean="0">
                        <a:ln>
                          <a:noFill/>
                        </a:ln>
                        <a:solidFill>
                          <a:schemeClr val="tx1"/>
                        </a:solidFill>
                        <a:effectLst/>
                        <a:latin typeface="Calibri" pitchFamily="34" charset="0"/>
                      </a:endParaRPr>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b="1" u="none" strike="noStrike" cap="none" normalizeH="0" baseline="0" dirty="0" smtClean="0">
                          <a:ln>
                            <a:noFill/>
                          </a:ln>
                          <a:effectLst/>
                        </a:rPr>
                        <a:t>Wartość opałowa</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hMerge="1">
                  <a:txBody>
                    <a:bodyPr/>
                    <a:lstStyle/>
                    <a:p>
                      <a:endParaRPr lang="pl-PL"/>
                    </a:p>
                  </a:txBody>
                  <a:tcPr/>
                </a:tc>
              </a:tr>
              <a:tr h="200416">
                <a:tc gridSpan="2" vMerge="1">
                  <a:txBody>
                    <a:bodyPr/>
                    <a:lstStyle/>
                    <a:p>
                      <a:endParaRPr lang="pl-PL"/>
                    </a:p>
                  </a:txBody>
                  <a:tcPr/>
                </a:tc>
                <a:tc hMerge="1" vMerge="1">
                  <a:txBody>
                    <a:bodyPr/>
                    <a:lstStyle/>
                    <a:p>
                      <a:endParaRPr lang="pl-P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b="0" u="none" strike="noStrike" cap="none" normalizeH="0" baseline="0" smtClean="0">
                          <a:ln>
                            <a:noFill/>
                          </a:ln>
                          <a:effectLst/>
                        </a:rPr>
                        <a:t>kg/m</a:t>
                      </a:r>
                      <a:r>
                        <a:rPr kumimoji="0" lang="pl-PL" sz="1200" b="0" u="none" strike="noStrike" cap="none" normalizeH="0" baseline="30000" smtClean="0">
                          <a:ln>
                            <a:noFill/>
                          </a:ln>
                          <a:effectLst/>
                        </a:rPr>
                        <a:t>3</a:t>
                      </a:r>
                      <a:endParaRPr kumimoji="0" lang="pl-PL" sz="1200" b="0"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b="0" u="none" strike="noStrike" cap="none" normalizeH="0" baseline="0" dirty="0" smtClean="0">
                          <a:ln>
                            <a:noFill/>
                          </a:ln>
                          <a:effectLst/>
                        </a:rPr>
                        <a:t>MW/m</a:t>
                      </a:r>
                      <a:r>
                        <a:rPr kumimoji="0" lang="pl-PL" sz="1200" b="0" u="none" strike="noStrike" cap="none" normalizeH="0" baseline="30000" dirty="0" smtClean="0">
                          <a:ln>
                            <a:noFill/>
                          </a:ln>
                          <a:effectLst/>
                        </a:rPr>
                        <a:t>3</a:t>
                      </a:r>
                      <a:endParaRPr kumimoji="0" lang="pl-PL" sz="1200" b="0" i="0" u="none" strike="noStrike" cap="none" normalizeH="0" baseline="30000" dirty="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b="0" u="none" strike="noStrike" cap="none" normalizeH="0" baseline="0" dirty="0" smtClean="0">
                          <a:ln>
                            <a:noFill/>
                          </a:ln>
                          <a:effectLst/>
                        </a:rPr>
                        <a:t>GJ/m</a:t>
                      </a:r>
                      <a:r>
                        <a:rPr kumimoji="0" lang="pl-PL" sz="1200" b="0" u="none" strike="noStrike" cap="none" normalizeH="0" baseline="30000" dirty="0" smtClean="0">
                          <a:ln>
                            <a:noFill/>
                          </a:ln>
                          <a:effectLst/>
                        </a:rPr>
                        <a:t>3</a:t>
                      </a:r>
                      <a:endParaRPr kumimoji="0" lang="pl-PL" sz="1200" b="0" i="0" u="none" strike="noStrike" cap="none" normalizeH="0" baseline="30000" dirty="0" smtClean="0">
                        <a:ln>
                          <a:noFill/>
                        </a:ln>
                        <a:solidFill>
                          <a:schemeClr val="tx1"/>
                        </a:solidFill>
                        <a:effectLst/>
                        <a:latin typeface="Calibri" pitchFamily="34" charset="0"/>
                      </a:endParaRPr>
                    </a:p>
                  </a:txBody>
                  <a:tcPr anchor="ctr" horzOverflow="overflow"/>
                </a:tc>
              </a:tr>
              <a:tr h="157734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Słoma:</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luźna</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pocięta</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prasowana (wymiary w cm):</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bele sześcienne 46-36-80</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bele cylindryczne, średnica 120-150</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bele sześcienne 80-80-240</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bele sześcienne 120-120-240</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brykiety</a:t>
                      </a:r>
                      <a:endParaRPr kumimoji="0" lang="pl-PL" sz="1200" b="1"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20-50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40-60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90-100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110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140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165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300-450</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0,07-0,16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0,13-0,19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0,29-0,32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0,35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0,45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0,53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0,99-1,48 </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0,25-0,58</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0,47-0,68</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1,04-1,15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1,26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1,62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1,91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3,56-5,33</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r>
              <a:tr h="841748">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Drewno:</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pnie</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zrębki</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wióry</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trociny</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brykiety </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200-500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250-350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200-300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150-200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600-800</a:t>
                      </a:r>
                      <a:endParaRPr kumimoji="0" lang="pl-PL" sz="1200" b="1"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 0,86-2,15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1,07-1,51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0,86-1,29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0,65-0,86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2,53-3,44 </a:t>
                      </a:r>
                      <a:endParaRPr kumimoji="0" lang="pl-PL" sz="1200" b="1"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 3,09-7,74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3,85-5,43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3,09-4,64</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2,34-3,06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9,11-2,38 </a:t>
                      </a:r>
                      <a:endParaRPr kumimoji="0" lang="pl-PL" sz="1200" b="1"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tc>
              </a:tr>
              <a:tr h="462767">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Węgiel kamienny:</a:t>
                      </a: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orzech i groszek</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miał </a:t>
                      </a: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700-825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800-925 </a:t>
                      </a: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4,86-5,73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5,56-6,43 </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17,50-0,63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20,00-3,13 </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r>
              <a:tr h="322429">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Koks </a:t>
                      </a: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hMerge="1">
                  <a:txBody>
                    <a:bodyPr/>
                    <a:lstStyle/>
                    <a:p>
                      <a:endParaRPr lang="pl-P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350-570 </a:t>
                      </a: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smtClean="0">
                          <a:ln>
                            <a:noFill/>
                          </a:ln>
                          <a:effectLst/>
                        </a:rPr>
                        <a:t>2,92-4,75 </a:t>
                      </a:r>
                      <a:endParaRPr kumimoji="0" lang="pl-PL" sz="1200" b="1" i="0" u="none" strike="noStrike" cap="none" normalizeH="0" baseline="0" smtClean="0">
                        <a:ln>
                          <a:noFill/>
                        </a:ln>
                        <a:solidFill>
                          <a:schemeClr val="tx1"/>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pl-PL" sz="1200" u="none" strike="noStrike" cap="none" normalizeH="0" baseline="0" dirty="0" smtClean="0">
                          <a:ln>
                            <a:noFill/>
                          </a:ln>
                          <a:effectLst/>
                        </a:rPr>
                        <a:t>10,50-7,10 </a:t>
                      </a:r>
                      <a:endParaRPr kumimoji="0" lang="pl-PL" sz="1200" b="1" i="0" u="none" strike="noStrike" cap="none" normalizeH="0" baseline="0" dirty="0" smtClean="0">
                        <a:ln>
                          <a:noFill/>
                        </a:ln>
                        <a:solidFill>
                          <a:schemeClr val="tx1"/>
                        </a:solidFill>
                        <a:effectLst/>
                        <a:latin typeface="Calibri" pitchFamily="34" charset="0"/>
                      </a:endParaRPr>
                    </a:p>
                  </a:txBody>
                  <a:tcPr anchor="ctr" horzOverflow="overflow"/>
                </a:tc>
              </a:tr>
            </a:tbl>
          </a:graphicData>
        </a:graphic>
      </p:graphicFrame>
      <p:sp>
        <p:nvSpPr>
          <p:cNvPr id="22569" name="pole tekstowe 3"/>
          <p:cNvSpPr txBox="1">
            <a:spLocks noChangeArrowheads="1"/>
          </p:cNvSpPr>
          <p:nvPr/>
        </p:nvSpPr>
        <p:spPr bwMode="auto">
          <a:xfrm>
            <a:off x="6228184" y="6092825"/>
            <a:ext cx="1152252" cy="246221"/>
          </a:xfrm>
          <a:prstGeom prst="rect">
            <a:avLst/>
          </a:prstGeom>
          <a:noFill/>
          <a:ln w="9525">
            <a:noFill/>
            <a:miter lim="800000"/>
            <a:headEnd/>
            <a:tailEnd/>
          </a:ln>
        </p:spPr>
        <p:txBody>
          <a:bodyPr wrap="square">
            <a:spAutoFit/>
          </a:bodyPr>
          <a:lstStyle/>
          <a:p>
            <a:r>
              <a:rPr lang="pl-PL" sz="1000" dirty="0">
                <a:latin typeface="Calibri" pitchFamily="34" charset="0"/>
              </a:rPr>
              <a:t>Materiały </a:t>
            </a:r>
            <a:r>
              <a:rPr lang="pl-PL" sz="1000" dirty="0" smtClean="0">
                <a:latin typeface="Calibri" pitchFamily="34" charset="0"/>
              </a:rPr>
              <a:t>własne.</a:t>
            </a:r>
            <a:endParaRPr lang="pl-PL" sz="1000" dirty="0">
              <a:latin typeface="Calibri" pitchFamily="34" charset="0"/>
            </a:endParaRPr>
          </a:p>
        </p:txBody>
      </p:sp>
      <p:sp>
        <p:nvSpPr>
          <p:cNvPr id="22570" name="pole tekstowe 6"/>
          <p:cNvSpPr txBox="1">
            <a:spLocks noChangeArrowheads="1"/>
          </p:cNvSpPr>
          <p:nvPr/>
        </p:nvSpPr>
        <p:spPr bwMode="auto">
          <a:xfrm>
            <a:off x="0" y="1196975"/>
            <a:ext cx="9144000" cy="461963"/>
          </a:xfrm>
          <a:prstGeom prst="rect">
            <a:avLst/>
          </a:prstGeom>
          <a:noFill/>
          <a:ln w="9525">
            <a:noFill/>
            <a:miter lim="800000"/>
            <a:headEnd/>
            <a:tailEnd/>
          </a:ln>
        </p:spPr>
        <p:txBody>
          <a:bodyPr>
            <a:spAutoFit/>
          </a:bodyPr>
          <a:lstStyle/>
          <a:p>
            <a:pPr algn="ctr"/>
            <a:r>
              <a:rPr lang="pl-PL" sz="2400" b="1">
                <a:latin typeface="Calibri" pitchFamily="34" charset="0"/>
              </a:rPr>
              <a:t>Wartości opałowe przykładowych paliw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ytuł 1"/>
          <p:cNvSpPr>
            <a:spLocks noGrp="1"/>
          </p:cNvSpPr>
          <p:nvPr>
            <p:ph type="title"/>
          </p:nvPr>
        </p:nvSpPr>
        <p:spPr>
          <a:xfrm>
            <a:off x="0" y="620713"/>
            <a:ext cx="9144000" cy="652462"/>
          </a:xfrm>
        </p:spPr>
        <p:txBody>
          <a:bodyPr/>
          <a:lstStyle/>
          <a:p>
            <a:r>
              <a:rPr lang="pl-PL" sz="2400" dirty="0" smtClean="0"/>
              <a:t>biogaz</a:t>
            </a:r>
          </a:p>
        </p:txBody>
      </p:sp>
      <p:pic>
        <p:nvPicPr>
          <p:cNvPr id="23554" name="Obraz 3" descr="D:\My Dropbox\Biomasa Wschód\PRZETARGI\Przetarg_energetyczni kreatorzy\Opracowane Materiały do Projektu\schemat biogazowni.JPG"/>
          <p:cNvPicPr>
            <a:picLocks noChangeAspect="1" noChangeArrowheads="1"/>
          </p:cNvPicPr>
          <p:nvPr/>
        </p:nvPicPr>
        <p:blipFill>
          <a:blip r:embed="rId2" cstate="print"/>
          <a:srcRect/>
          <a:stretch>
            <a:fillRect/>
          </a:stretch>
        </p:blipFill>
        <p:spPr bwMode="auto">
          <a:xfrm>
            <a:off x="179388" y="1485230"/>
            <a:ext cx="3600450" cy="4464050"/>
          </a:xfrm>
          <a:prstGeom prst="rect">
            <a:avLst/>
          </a:prstGeom>
          <a:noFill/>
          <a:ln w="9525">
            <a:noFill/>
            <a:miter lim="800000"/>
            <a:headEnd/>
            <a:tailEnd/>
          </a:ln>
        </p:spPr>
      </p:pic>
      <p:sp>
        <p:nvSpPr>
          <p:cNvPr id="9" name="pole tekstowe 8"/>
          <p:cNvSpPr txBox="1"/>
          <p:nvPr/>
        </p:nvSpPr>
        <p:spPr>
          <a:xfrm>
            <a:off x="3851920" y="1507425"/>
            <a:ext cx="5041255" cy="4585871"/>
          </a:xfrm>
          <a:prstGeom prst="rect">
            <a:avLst/>
          </a:prstGeom>
          <a:noFill/>
        </p:spPr>
        <p:txBody>
          <a:bodyPr wrap="square">
            <a:spAutoFit/>
          </a:bodyPr>
          <a:lstStyle/>
          <a:p>
            <a:pPr fontAlgn="auto">
              <a:spcBef>
                <a:spcPts val="0"/>
              </a:spcBef>
              <a:spcAft>
                <a:spcPts val="0"/>
              </a:spcAft>
              <a:defRPr/>
            </a:pPr>
            <a:r>
              <a:rPr lang="pl-PL" sz="2400" b="1" dirty="0">
                <a:latin typeface="+mn-lt"/>
                <a:cs typeface="+mn-cs"/>
              </a:rPr>
              <a:t>Funkcjonowanie </a:t>
            </a:r>
            <a:r>
              <a:rPr lang="pl-PL" sz="2400" b="1" dirty="0" err="1">
                <a:latin typeface="+mn-lt"/>
                <a:cs typeface="+mn-cs"/>
              </a:rPr>
              <a:t>biogazowni</a:t>
            </a:r>
            <a:r>
              <a:rPr lang="pl-PL" sz="2400" b="1" dirty="0">
                <a:latin typeface="+mn-lt"/>
                <a:cs typeface="+mn-cs"/>
              </a:rPr>
              <a:t> </a:t>
            </a:r>
            <a:br>
              <a:rPr lang="pl-PL" sz="2400" b="1" dirty="0">
                <a:latin typeface="+mn-lt"/>
                <a:cs typeface="+mn-cs"/>
              </a:rPr>
            </a:br>
            <a:r>
              <a:rPr lang="pl-PL" sz="2400" b="1" dirty="0">
                <a:latin typeface="+mn-lt"/>
                <a:cs typeface="+mn-cs"/>
              </a:rPr>
              <a:t>(proces produkcyjny):</a:t>
            </a:r>
          </a:p>
          <a:p>
            <a:pPr fontAlgn="auto">
              <a:spcBef>
                <a:spcPts val="0"/>
              </a:spcBef>
              <a:spcAft>
                <a:spcPts val="0"/>
              </a:spcAft>
              <a:defRPr/>
            </a:pPr>
            <a:endParaRPr lang="pl-PL" sz="1600" u="sng" dirty="0">
              <a:latin typeface="+mn-lt"/>
              <a:cs typeface="+mn-cs"/>
            </a:endParaRPr>
          </a:p>
          <a:p>
            <a:pPr marL="171450" indent="-171450" algn="just" fontAlgn="auto">
              <a:spcBef>
                <a:spcPts val="0"/>
              </a:spcBef>
              <a:spcAft>
                <a:spcPts val="0"/>
              </a:spcAft>
              <a:buFont typeface="Arial" pitchFamily="34" charset="0"/>
              <a:buChar char="•"/>
              <a:defRPr/>
            </a:pPr>
            <a:r>
              <a:rPr lang="pl-PL" sz="1500" dirty="0">
                <a:latin typeface="+mn-lt"/>
                <a:cs typeface="+mn-cs"/>
              </a:rPr>
              <a:t>transport przygotowanych substratów do części załadowczej systemu, gdzie powstaje odpowiednia ich mieszanka, będąca wsadem do komory fermentacyjnej,</a:t>
            </a:r>
          </a:p>
          <a:p>
            <a:pPr marL="171450" indent="-171450" algn="just" fontAlgn="auto">
              <a:spcBef>
                <a:spcPts val="0"/>
              </a:spcBef>
              <a:spcAft>
                <a:spcPts val="0"/>
              </a:spcAft>
              <a:buFontTx/>
              <a:buChar char="-"/>
              <a:defRPr/>
            </a:pPr>
            <a:endParaRPr lang="pl-PL" sz="1500" dirty="0">
              <a:latin typeface="+mn-lt"/>
              <a:cs typeface="+mn-cs"/>
            </a:endParaRPr>
          </a:p>
          <a:p>
            <a:pPr marL="171450" indent="-171450" algn="just" fontAlgn="auto">
              <a:spcBef>
                <a:spcPts val="0"/>
              </a:spcBef>
              <a:spcAft>
                <a:spcPts val="0"/>
              </a:spcAft>
              <a:buFont typeface="Arial" pitchFamily="34" charset="0"/>
              <a:buChar char="•"/>
              <a:defRPr/>
            </a:pPr>
            <a:r>
              <a:rPr lang="pl-PL" sz="1500" dirty="0">
                <a:latin typeface="+mn-lt"/>
                <a:cs typeface="+mn-cs"/>
              </a:rPr>
              <a:t>rozkład substancji organicznej w procesie fermentacji metanowej (wewnątrz komory fermentacyjnej),</a:t>
            </a:r>
          </a:p>
          <a:p>
            <a:pPr marL="171450" indent="-171450" algn="just" fontAlgn="auto">
              <a:spcBef>
                <a:spcPts val="0"/>
              </a:spcBef>
              <a:spcAft>
                <a:spcPts val="0"/>
              </a:spcAft>
              <a:buFontTx/>
              <a:buChar char="-"/>
              <a:defRPr/>
            </a:pPr>
            <a:endParaRPr lang="pl-PL" sz="1500" dirty="0">
              <a:latin typeface="+mn-lt"/>
              <a:cs typeface="+mn-cs"/>
            </a:endParaRPr>
          </a:p>
          <a:p>
            <a:pPr marL="171450" indent="-171450" algn="just" fontAlgn="auto">
              <a:spcBef>
                <a:spcPts val="0"/>
              </a:spcBef>
              <a:spcAft>
                <a:spcPts val="0"/>
              </a:spcAft>
              <a:buFont typeface="Arial" pitchFamily="34" charset="0"/>
              <a:buChar char="•"/>
              <a:defRPr/>
            </a:pPr>
            <a:r>
              <a:rPr lang="pl-PL" sz="1500" dirty="0">
                <a:latin typeface="+mn-lt"/>
                <a:cs typeface="+mn-cs"/>
              </a:rPr>
              <a:t>proces biodegradacji substratów; powstały biogaz – dzięki systemowi filtrów – oczyszczany jest ze zbędnych związków, a następnie przesyłany do generatora produkującego </a:t>
            </a:r>
            <a:r>
              <a:rPr lang="pl-PL" sz="1500" dirty="0" err="1" smtClean="0">
                <a:latin typeface="+mn-lt"/>
                <a:cs typeface="+mn-cs"/>
              </a:rPr>
              <a:t>ener-gię</a:t>
            </a:r>
            <a:r>
              <a:rPr lang="pl-PL" sz="1500" dirty="0" smtClean="0">
                <a:latin typeface="+mn-lt"/>
                <a:cs typeface="+mn-cs"/>
              </a:rPr>
              <a:t> </a:t>
            </a:r>
            <a:r>
              <a:rPr lang="pl-PL" sz="1500" dirty="0">
                <a:latin typeface="+mn-lt"/>
                <a:cs typeface="+mn-cs"/>
              </a:rPr>
              <a:t>elektryczną,</a:t>
            </a:r>
          </a:p>
          <a:p>
            <a:pPr marL="171450" indent="-171450" algn="just" fontAlgn="auto">
              <a:spcBef>
                <a:spcPts val="0"/>
              </a:spcBef>
              <a:spcAft>
                <a:spcPts val="0"/>
              </a:spcAft>
              <a:buFontTx/>
              <a:buChar char="-"/>
              <a:defRPr/>
            </a:pPr>
            <a:endParaRPr lang="pl-PL" sz="1500" dirty="0">
              <a:latin typeface="+mn-lt"/>
              <a:cs typeface="+mn-cs"/>
            </a:endParaRPr>
          </a:p>
          <a:p>
            <a:pPr marL="171450" indent="-171450" algn="just" fontAlgn="auto">
              <a:spcBef>
                <a:spcPts val="0"/>
              </a:spcBef>
              <a:spcAft>
                <a:spcPts val="0"/>
              </a:spcAft>
              <a:buFont typeface="Arial" pitchFamily="34" charset="0"/>
              <a:buChar char="•"/>
              <a:defRPr/>
            </a:pPr>
            <a:r>
              <a:rPr lang="pl-PL" sz="1500" dirty="0" smtClean="0">
                <a:latin typeface="+mn-lt"/>
                <a:cs typeface="+mn-cs"/>
              </a:rPr>
              <a:t>osad  ze </a:t>
            </a:r>
            <a:r>
              <a:rPr lang="pl-PL" sz="1500" dirty="0">
                <a:latin typeface="+mn-lt"/>
                <a:cs typeface="+mn-cs"/>
              </a:rPr>
              <a:t>zbiornika pofermentacyjnego może być </a:t>
            </a:r>
            <a:r>
              <a:rPr lang="pl-PL" sz="1500" dirty="0" err="1" smtClean="0">
                <a:latin typeface="+mn-lt"/>
                <a:cs typeface="+mn-cs"/>
              </a:rPr>
              <a:t>wykorzysta-ny</a:t>
            </a:r>
            <a:r>
              <a:rPr lang="pl-PL" sz="1500" dirty="0" smtClean="0">
                <a:latin typeface="+mn-lt"/>
                <a:cs typeface="+mn-cs"/>
              </a:rPr>
              <a:t> </a:t>
            </a:r>
            <a:r>
              <a:rPr lang="pl-PL" sz="1500" dirty="0">
                <a:latin typeface="+mn-lt"/>
                <a:cs typeface="+mn-cs"/>
              </a:rPr>
              <a:t>do użyźniania gleby.</a:t>
            </a:r>
          </a:p>
          <a:p>
            <a:pPr fontAlgn="auto">
              <a:spcBef>
                <a:spcPts val="0"/>
              </a:spcBef>
              <a:spcAft>
                <a:spcPts val="0"/>
              </a:spcAft>
              <a:defRPr/>
            </a:pPr>
            <a:endParaRPr lang="pl-PL" dirty="0">
              <a:latin typeface="+mn-lt"/>
              <a:cs typeface="+mn-cs"/>
            </a:endParaRPr>
          </a:p>
        </p:txBody>
      </p:sp>
      <p:sp>
        <p:nvSpPr>
          <p:cNvPr id="23556" name="pole tekstowe 4"/>
          <p:cNvSpPr txBox="1">
            <a:spLocks noChangeArrowheads="1"/>
          </p:cNvSpPr>
          <p:nvPr/>
        </p:nvSpPr>
        <p:spPr bwMode="auto">
          <a:xfrm>
            <a:off x="2771800" y="5919083"/>
            <a:ext cx="1152723" cy="246221"/>
          </a:xfrm>
          <a:prstGeom prst="rect">
            <a:avLst/>
          </a:prstGeom>
          <a:noFill/>
          <a:ln w="9525">
            <a:noFill/>
            <a:miter lim="800000"/>
            <a:headEnd/>
            <a:tailEnd/>
          </a:ln>
        </p:spPr>
        <p:txBody>
          <a:bodyPr wrap="square">
            <a:spAutoFit/>
          </a:bodyPr>
          <a:lstStyle/>
          <a:p>
            <a:r>
              <a:rPr lang="pl-PL" sz="1000" dirty="0">
                <a:latin typeface="Calibri" pitchFamily="34" charset="0"/>
              </a:rPr>
              <a:t>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ytuł 1"/>
          <p:cNvSpPr>
            <a:spLocks noGrp="1"/>
          </p:cNvSpPr>
          <p:nvPr>
            <p:ph type="title"/>
          </p:nvPr>
        </p:nvSpPr>
        <p:spPr>
          <a:xfrm>
            <a:off x="0" y="620713"/>
            <a:ext cx="9144000" cy="652462"/>
          </a:xfrm>
        </p:spPr>
        <p:txBody>
          <a:bodyPr/>
          <a:lstStyle/>
          <a:p>
            <a:r>
              <a:rPr lang="pl-PL" sz="2400" dirty="0" smtClean="0"/>
              <a:t>biogaz</a:t>
            </a:r>
          </a:p>
        </p:txBody>
      </p:sp>
      <p:sp>
        <p:nvSpPr>
          <p:cNvPr id="24578" name="pole tekstowe 6"/>
          <p:cNvSpPr txBox="1">
            <a:spLocks noChangeArrowheads="1"/>
          </p:cNvSpPr>
          <p:nvPr/>
        </p:nvSpPr>
        <p:spPr bwMode="auto">
          <a:xfrm>
            <a:off x="250825" y="1752600"/>
            <a:ext cx="8569325" cy="4246563"/>
          </a:xfrm>
          <a:prstGeom prst="rect">
            <a:avLst/>
          </a:prstGeom>
          <a:noFill/>
          <a:ln w="9525">
            <a:noFill/>
            <a:miter lim="800000"/>
            <a:headEnd/>
            <a:tailEnd/>
          </a:ln>
        </p:spPr>
        <p:txBody>
          <a:bodyPr>
            <a:spAutoFit/>
          </a:bodyPr>
          <a:lstStyle/>
          <a:p>
            <a:pPr algn="just"/>
            <a:r>
              <a:rPr lang="pl-PL" dirty="0">
                <a:latin typeface="Calibri" pitchFamily="34" charset="0"/>
              </a:rPr>
              <a:t>Biogaz jest gazem powstającym w procesie fermentacji metanowej bez stosowania metod chemicznych i termicznych. Głównym składnikiem biogazu jest metan.</a:t>
            </a:r>
          </a:p>
          <a:p>
            <a:pPr algn="just"/>
            <a:endParaRPr lang="pl-PL" dirty="0">
              <a:latin typeface="Calibri" pitchFamily="34" charset="0"/>
            </a:endParaRPr>
          </a:p>
          <a:p>
            <a:pPr algn="just"/>
            <a:r>
              <a:rPr lang="pl-PL" dirty="0">
                <a:latin typeface="Calibri" pitchFamily="34" charset="0"/>
              </a:rPr>
              <a:t>W Ustawie Prawo Energetyczne w Art. 3 p. 20a użyto pojęcia </a:t>
            </a:r>
            <a:r>
              <a:rPr lang="pl-PL" i="1" dirty="0">
                <a:latin typeface="Calibri" pitchFamily="34" charset="0"/>
              </a:rPr>
              <a:t>„biogaz rolniczy”</a:t>
            </a:r>
            <a:r>
              <a:rPr lang="pl-PL" dirty="0">
                <a:latin typeface="Calibri" pitchFamily="34" charset="0"/>
              </a:rPr>
              <a:t>, definiując go jako </a:t>
            </a:r>
            <a:r>
              <a:rPr lang="pl-PL" i="1" dirty="0">
                <a:latin typeface="Calibri" pitchFamily="34" charset="0"/>
              </a:rPr>
              <a:t>„paliwo gazowe otrzymywane z surowców rolniczych, produktów ubocznych rolnictwa, płynnych lub stałych odchodów zwierzęcych, produktów ubocznych lub pozostałości przemysłu rolno – spożywczego lub biomasy leśnej w procesie fermentacji metanowej”</a:t>
            </a:r>
            <a:r>
              <a:rPr lang="pl-PL" dirty="0">
                <a:latin typeface="Calibri" pitchFamily="34" charset="0"/>
              </a:rPr>
              <a:t>. Ponadto w tym samym punkcie do odnawialnego źródła energii zaliczone zostało </a:t>
            </a:r>
            <a:r>
              <a:rPr lang="pl-PL" i="1" dirty="0">
                <a:latin typeface="Calibri" pitchFamily="34" charset="0"/>
              </a:rPr>
              <a:t>źródło wykorzystujące w procesie przetwarzania energię biogazu powstałego </a:t>
            </a:r>
            <a:br>
              <a:rPr lang="pl-PL" i="1" dirty="0">
                <a:latin typeface="Calibri" pitchFamily="34" charset="0"/>
              </a:rPr>
            </a:br>
            <a:r>
              <a:rPr lang="pl-PL" i="1" dirty="0">
                <a:latin typeface="Calibri" pitchFamily="34" charset="0"/>
              </a:rPr>
              <a:t>w procesach odprowadzania lub oczyszczania ścieków albo rozkładu składowanych szczątek roślinnych i zwierzęcych</a:t>
            </a:r>
            <a:r>
              <a:rPr lang="pl-PL" dirty="0">
                <a:latin typeface="Calibri" pitchFamily="34" charset="0"/>
              </a:rPr>
              <a:t>”. </a:t>
            </a:r>
          </a:p>
          <a:p>
            <a:pPr algn="just"/>
            <a:endParaRPr lang="pl-PL" dirty="0">
              <a:latin typeface="Calibri" pitchFamily="34" charset="0"/>
            </a:endParaRPr>
          </a:p>
          <a:p>
            <a:pPr algn="just"/>
            <a:r>
              <a:rPr lang="pl-PL" dirty="0">
                <a:latin typeface="Calibri" pitchFamily="34" charset="0"/>
              </a:rPr>
              <a:t>W Ustawie o </a:t>
            </a:r>
            <a:r>
              <a:rPr lang="pl-PL" dirty="0" err="1">
                <a:latin typeface="Calibri" pitchFamily="34" charset="0"/>
              </a:rPr>
              <a:t>biokomponentach</a:t>
            </a:r>
            <a:r>
              <a:rPr lang="pl-PL" dirty="0">
                <a:latin typeface="Calibri" pitchFamily="34" charset="0"/>
              </a:rPr>
              <a:t> i </a:t>
            </a:r>
            <a:r>
              <a:rPr lang="pl-PL" dirty="0" err="1">
                <a:latin typeface="Calibri" pitchFamily="34" charset="0"/>
              </a:rPr>
              <a:t>biopaliwach</a:t>
            </a:r>
            <a:r>
              <a:rPr lang="pl-PL" dirty="0">
                <a:latin typeface="Calibri" pitchFamily="34" charset="0"/>
              </a:rPr>
              <a:t> ciekłych w Art. 2 ust. 1 p. 1d do </a:t>
            </a:r>
            <a:r>
              <a:rPr lang="pl-PL" dirty="0" err="1">
                <a:latin typeface="Calibri" pitchFamily="34" charset="0"/>
              </a:rPr>
              <a:t>biopaliw</a:t>
            </a:r>
            <a:r>
              <a:rPr lang="pl-PL" dirty="0">
                <a:latin typeface="Calibri" pitchFamily="34" charset="0"/>
              </a:rPr>
              <a:t> ciekłych ustawodawca zalicza </a:t>
            </a:r>
            <a:r>
              <a:rPr lang="pl-PL" i="1" dirty="0">
                <a:latin typeface="Calibri" pitchFamily="34" charset="0"/>
              </a:rPr>
              <a:t>„biogaz”</a:t>
            </a:r>
            <a:r>
              <a:rPr lang="pl-PL" dirty="0">
                <a:latin typeface="Calibri" pitchFamily="34" charset="0"/>
              </a:rPr>
              <a:t>, który definiuje jako </a:t>
            </a:r>
            <a:r>
              <a:rPr lang="pl-PL" i="1" dirty="0">
                <a:latin typeface="Calibri" pitchFamily="34" charset="0"/>
              </a:rPr>
              <a:t>„gaz pozyskany </a:t>
            </a:r>
            <a:br>
              <a:rPr lang="pl-PL" i="1" dirty="0">
                <a:latin typeface="Calibri" pitchFamily="34" charset="0"/>
              </a:rPr>
            </a:br>
            <a:r>
              <a:rPr lang="pl-PL" i="1" dirty="0">
                <a:latin typeface="Calibri" pitchFamily="34" charset="0"/>
              </a:rPr>
              <a:t>z biomasy”</a:t>
            </a:r>
            <a:r>
              <a:rPr lang="pl-PL" dirty="0">
                <a:latin typeface="Calibri" pitchFamily="34" charset="0"/>
              </a:rPr>
              <a:t>.</a:t>
            </a:r>
          </a:p>
        </p:txBody>
      </p:sp>
      <p:sp>
        <p:nvSpPr>
          <p:cNvPr id="24579" name="Tytuł 1"/>
          <p:cNvSpPr txBox="1">
            <a:spLocks/>
          </p:cNvSpPr>
          <p:nvPr/>
        </p:nvSpPr>
        <p:spPr bwMode="auto">
          <a:xfrm>
            <a:off x="0" y="1196975"/>
            <a:ext cx="9144000" cy="652463"/>
          </a:xfrm>
          <a:prstGeom prst="rect">
            <a:avLst/>
          </a:prstGeom>
          <a:noFill/>
          <a:ln w="9525">
            <a:noFill/>
            <a:miter lim="800000"/>
            <a:headEnd/>
            <a:tailEnd/>
          </a:ln>
        </p:spPr>
        <p:txBody>
          <a:bodyPr anchor="ctr"/>
          <a:lstStyle/>
          <a:p>
            <a:pPr algn="ctr"/>
            <a:r>
              <a:rPr lang="pl-PL" sz="2400" b="1" dirty="0" smtClean="0">
                <a:latin typeface="Calibri" pitchFamily="34" charset="0"/>
              </a:rPr>
              <a:t>Biogaz – definicja:</a:t>
            </a:r>
            <a:endParaRPr lang="pl-PL" sz="2400" b="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ytuł 1"/>
          <p:cNvSpPr>
            <a:spLocks noGrp="1"/>
          </p:cNvSpPr>
          <p:nvPr>
            <p:ph type="title"/>
          </p:nvPr>
        </p:nvSpPr>
        <p:spPr>
          <a:xfrm>
            <a:off x="0" y="620713"/>
            <a:ext cx="9144000" cy="652462"/>
          </a:xfrm>
        </p:spPr>
        <p:txBody>
          <a:bodyPr/>
          <a:lstStyle/>
          <a:p>
            <a:r>
              <a:rPr lang="pl-PL" sz="2400" dirty="0" smtClean="0"/>
              <a:t>biogaz</a:t>
            </a:r>
          </a:p>
        </p:txBody>
      </p:sp>
      <p:sp>
        <p:nvSpPr>
          <p:cNvPr id="4" name="pole tekstowe 3"/>
          <p:cNvSpPr txBox="1"/>
          <p:nvPr/>
        </p:nvSpPr>
        <p:spPr>
          <a:xfrm>
            <a:off x="468313" y="1773238"/>
            <a:ext cx="7991475" cy="3692525"/>
          </a:xfrm>
          <a:prstGeom prst="rect">
            <a:avLst/>
          </a:prstGeom>
          <a:noFill/>
        </p:spPr>
        <p:txBody>
          <a:bodyPr>
            <a:spAutoFit/>
          </a:bodyPr>
          <a:lstStyle/>
          <a:p>
            <a:pPr fontAlgn="auto">
              <a:spcBef>
                <a:spcPts val="0"/>
              </a:spcBef>
              <a:spcAft>
                <a:spcPts val="0"/>
              </a:spcAft>
              <a:defRPr/>
            </a:pPr>
            <a:r>
              <a:rPr lang="pl-PL" sz="2400" b="1" dirty="0" err="1">
                <a:latin typeface="+mn-lt"/>
                <a:cs typeface="+mn-cs"/>
              </a:rPr>
              <a:t>Biogazownia</a:t>
            </a:r>
            <a:r>
              <a:rPr lang="pl-PL" sz="2400" b="1" dirty="0">
                <a:latin typeface="+mn-lt"/>
                <a:cs typeface="+mn-cs"/>
              </a:rPr>
              <a:t> jako przedsięwzięcie gospodarcze:</a:t>
            </a:r>
          </a:p>
          <a:p>
            <a:pPr fontAlgn="auto">
              <a:spcBef>
                <a:spcPts val="0"/>
              </a:spcBef>
              <a:spcAft>
                <a:spcPts val="0"/>
              </a:spcAft>
              <a:defRPr/>
            </a:pPr>
            <a:endParaRPr lang="pl-PL" sz="2400" u="sng" dirty="0">
              <a:latin typeface="+mn-lt"/>
              <a:cs typeface="+mn-cs"/>
            </a:endParaRPr>
          </a:p>
          <a:p>
            <a:pPr marL="171450" indent="-171450" fontAlgn="auto">
              <a:spcBef>
                <a:spcPts val="0"/>
              </a:spcBef>
              <a:spcAft>
                <a:spcPts val="0"/>
              </a:spcAft>
              <a:buFont typeface="Arial" pitchFamily="34" charset="0"/>
              <a:buChar char="•"/>
              <a:defRPr/>
            </a:pPr>
            <a:r>
              <a:rPr lang="pl-PL" sz="2400" dirty="0">
                <a:latin typeface="+mn-lt"/>
                <a:cs typeface="+mn-cs"/>
              </a:rPr>
              <a:t>korelacja mocy do substratów,</a:t>
            </a:r>
          </a:p>
          <a:p>
            <a:pPr marL="171450" indent="-171450" fontAlgn="auto">
              <a:spcBef>
                <a:spcPts val="0"/>
              </a:spcBef>
              <a:spcAft>
                <a:spcPts val="0"/>
              </a:spcAft>
              <a:buFont typeface="Arial" pitchFamily="34" charset="0"/>
              <a:buChar char="•"/>
              <a:defRPr/>
            </a:pPr>
            <a:endParaRPr lang="pl-PL" sz="2400" dirty="0">
              <a:latin typeface="+mn-lt"/>
              <a:cs typeface="+mn-cs"/>
            </a:endParaRPr>
          </a:p>
          <a:p>
            <a:pPr marL="171450" indent="-171450" fontAlgn="auto">
              <a:spcBef>
                <a:spcPts val="0"/>
              </a:spcBef>
              <a:spcAft>
                <a:spcPts val="0"/>
              </a:spcAft>
              <a:buFont typeface="Arial" pitchFamily="34" charset="0"/>
              <a:buChar char="•"/>
              <a:defRPr/>
            </a:pPr>
            <a:r>
              <a:rPr lang="pl-PL" sz="2400" dirty="0">
                <a:latin typeface="+mn-lt"/>
                <a:cs typeface="+mn-cs"/>
              </a:rPr>
              <a:t>odpowiedni model zarządzania,</a:t>
            </a:r>
          </a:p>
          <a:p>
            <a:pPr marL="171450" indent="-171450" fontAlgn="auto">
              <a:spcBef>
                <a:spcPts val="0"/>
              </a:spcBef>
              <a:spcAft>
                <a:spcPts val="0"/>
              </a:spcAft>
              <a:defRPr/>
            </a:pPr>
            <a:endParaRPr lang="pl-PL" sz="2400" dirty="0">
              <a:latin typeface="+mn-lt"/>
              <a:cs typeface="+mn-cs"/>
            </a:endParaRPr>
          </a:p>
          <a:p>
            <a:pPr marL="171450" indent="-171450" fontAlgn="auto">
              <a:spcBef>
                <a:spcPts val="0"/>
              </a:spcBef>
              <a:spcAft>
                <a:spcPts val="0"/>
              </a:spcAft>
              <a:buFont typeface="Arial" pitchFamily="34" charset="0"/>
              <a:buChar char="•"/>
              <a:defRPr/>
            </a:pPr>
            <a:r>
              <a:rPr lang="pl-PL" sz="2400" dirty="0">
                <a:latin typeface="+mn-lt"/>
                <a:cs typeface="+mn-cs"/>
              </a:rPr>
              <a:t>kooperacja z lokalnym otoczeniem,</a:t>
            </a:r>
          </a:p>
          <a:p>
            <a:pPr marL="171450" indent="-171450" fontAlgn="auto">
              <a:spcBef>
                <a:spcPts val="0"/>
              </a:spcBef>
              <a:spcAft>
                <a:spcPts val="0"/>
              </a:spcAft>
              <a:buFont typeface="Arial" pitchFamily="34" charset="0"/>
              <a:buChar char="•"/>
              <a:defRPr/>
            </a:pPr>
            <a:endParaRPr lang="pl-PL" sz="2400" dirty="0">
              <a:latin typeface="+mn-lt"/>
              <a:cs typeface="+mn-cs"/>
            </a:endParaRPr>
          </a:p>
          <a:p>
            <a:pPr marL="171450" indent="-171450" fontAlgn="auto">
              <a:spcBef>
                <a:spcPts val="0"/>
              </a:spcBef>
              <a:spcAft>
                <a:spcPts val="0"/>
              </a:spcAft>
              <a:buFont typeface="Arial" pitchFamily="34" charset="0"/>
              <a:buChar char="•"/>
              <a:defRPr/>
            </a:pPr>
            <a:r>
              <a:rPr lang="pl-PL" sz="2400" dirty="0">
                <a:latin typeface="+mn-lt"/>
                <a:cs typeface="+mn-cs"/>
              </a:rPr>
              <a:t>wkomponowanie w lokalne uwarunkowania środowiskowe. </a:t>
            </a:r>
          </a:p>
          <a:p>
            <a:pPr fontAlgn="auto">
              <a:spcBef>
                <a:spcPts val="0"/>
              </a:spcBef>
              <a:spcAft>
                <a:spcPts val="0"/>
              </a:spcAft>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ytuł 1"/>
          <p:cNvSpPr>
            <a:spLocks noGrp="1"/>
          </p:cNvSpPr>
          <p:nvPr>
            <p:ph type="title"/>
          </p:nvPr>
        </p:nvSpPr>
        <p:spPr>
          <a:xfrm>
            <a:off x="0" y="620713"/>
            <a:ext cx="9144000" cy="652462"/>
          </a:xfrm>
        </p:spPr>
        <p:txBody>
          <a:bodyPr/>
          <a:lstStyle/>
          <a:p>
            <a:r>
              <a:rPr lang="pl-PL" sz="2400" dirty="0" smtClean="0"/>
              <a:t>biogaz</a:t>
            </a:r>
          </a:p>
        </p:txBody>
      </p:sp>
      <p:sp>
        <p:nvSpPr>
          <p:cNvPr id="4" name="pole tekstowe 3"/>
          <p:cNvSpPr txBox="1"/>
          <p:nvPr/>
        </p:nvSpPr>
        <p:spPr>
          <a:xfrm>
            <a:off x="468313" y="1341438"/>
            <a:ext cx="8424167" cy="4555093"/>
          </a:xfrm>
          <a:prstGeom prst="rect">
            <a:avLst/>
          </a:prstGeom>
          <a:noFill/>
        </p:spPr>
        <p:txBody>
          <a:bodyPr wrap="square">
            <a:spAutoFit/>
          </a:bodyPr>
          <a:lstStyle/>
          <a:p>
            <a:pPr fontAlgn="auto">
              <a:spcBef>
                <a:spcPts val="0"/>
              </a:spcBef>
              <a:spcAft>
                <a:spcPts val="0"/>
              </a:spcAft>
              <a:defRPr/>
            </a:pPr>
            <a:r>
              <a:rPr lang="pl-PL" sz="2000" b="1" dirty="0">
                <a:latin typeface="+mn-lt"/>
                <a:cs typeface="+mn-cs"/>
              </a:rPr>
              <a:t>Korzyści z zastosowania technologii biogazowych:</a:t>
            </a:r>
          </a:p>
          <a:p>
            <a:pPr fontAlgn="auto">
              <a:spcBef>
                <a:spcPts val="0"/>
              </a:spcBef>
              <a:spcAft>
                <a:spcPts val="0"/>
              </a:spcAft>
              <a:defRPr/>
            </a:pPr>
            <a:endParaRPr lang="pl-PL" u="sng" dirty="0">
              <a:latin typeface="+mn-lt"/>
              <a:cs typeface="+mn-cs"/>
            </a:endParaRPr>
          </a:p>
          <a:p>
            <a:pPr algn="just" fontAlgn="auto">
              <a:spcBef>
                <a:spcPts val="0"/>
              </a:spcBef>
              <a:spcAft>
                <a:spcPts val="0"/>
              </a:spcAft>
              <a:defRPr/>
            </a:pPr>
            <a:r>
              <a:rPr lang="pl-PL" u="sng" dirty="0">
                <a:latin typeface="+mn-lt"/>
                <a:cs typeface="+mn-cs"/>
              </a:rPr>
              <a:t>finansowe:</a:t>
            </a:r>
          </a:p>
          <a:p>
            <a:pPr marL="171450" indent="-171450" algn="just" fontAlgn="auto">
              <a:spcBef>
                <a:spcPts val="0"/>
              </a:spcBef>
              <a:spcAft>
                <a:spcPts val="0"/>
              </a:spcAft>
              <a:buFont typeface="Arial" pitchFamily="34" charset="0"/>
              <a:buChar char="•"/>
              <a:defRPr/>
            </a:pPr>
            <a:r>
              <a:rPr lang="pl-PL" dirty="0">
                <a:latin typeface="+mn-lt"/>
                <a:cs typeface="+mn-cs"/>
              </a:rPr>
              <a:t>sprzedaż energii elektrycznej i </a:t>
            </a:r>
            <a:r>
              <a:rPr lang="pl-PL" dirty="0" smtClean="0">
                <a:latin typeface="+mn-lt"/>
                <a:cs typeface="+mn-cs"/>
              </a:rPr>
              <a:t>cieplnej,</a:t>
            </a:r>
            <a:endParaRPr lang="pl-PL" dirty="0">
              <a:latin typeface="+mn-lt"/>
              <a:cs typeface="+mn-cs"/>
            </a:endParaRPr>
          </a:p>
          <a:p>
            <a:pPr marL="171450" indent="-171450" algn="just" fontAlgn="auto">
              <a:spcBef>
                <a:spcPts val="0"/>
              </a:spcBef>
              <a:spcAft>
                <a:spcPts val="0"/>
              </a:spcAft>
              <a:buFont typeface="Arial" pitchFamily="34" charset="0"/>
              <a:buChar char="•"/>
              <a:defRPr/>
            </a:pPr>
            <a:r>
              <a:rPr lang="pl-PL" dirty="0">
                <a:latin typeface="+mn-lt"/>
                <a:cs typeface="+mn-cs"/>
              </a:rPr>
              <a:t>sprzedaż tzw. „zielonych certyfikatów</a:t>
            </a:r>
            <a:r>
              <a:rPr lang="pl-PL" dirty="0" smtClean="0">
                <a:latin typeface="+mn-lt"/>
                <a:cs typeface="+mn-cs"/>
              </a:rPr>
              <a:t>”,</a:t>
            </a:r>
            <a:endParaRPr lang="pl-PL" dirty="0">
              <a:latin typeface="+mn-lt"/>
              <a:cs typeface="+mn-cs"/>
            </a:endParaRPr>
          </a:p>
          <a:p>
            <a:pPr marL="171450" indent="-171450" algn="just" fontAlgn="auto">
              <a:spcBef>
                <a:spcPts val="0"/>
              </a:spcBef>
              <a:spcAft>
                <a:spcPts val="0"/>
              </a:spcAft>
              <a:buFont typeface="Arial" pitchFamily="34" charset="0"/>
              <a:buChar char="•"/>
              <a:defRPr/>
            </a:pPr>
            <a:r>
              <a:rPr lang="pl-PL" dirty="0">
                <a:latin typeface="+mn-lt"/>
                <a:cs typeface="+mn-cs"/>
              </a:rPr>
              <a:t>sprzedaż osadu </a:t>
            </a:r>
            <a:r>
              <a:rPr lang="pl-PL" dirty="0" smtClean="0">
                <a:latin typeface="+mn-lt"/>
                <a:cs typeface="+mn-cs"/>
              </a:rPr>
              <a:t>pofermentacyjnego,</a:t>
            </a:r>
            <a:endParaRPr lang="pl-PL" dirty="0">
              <a:latin typeface="+mn-lt"/>
              <a:cs typeface="+mn-cs"/>
            </a:endParaRPr>
          </a:p>
          <a:p>
            <a:pPr algn="just" fontAlgn="auto">
              <a:spcBef>
                <a:spcPts val="0"/>
              </a:spcBef>
              <a:spcAft>
                <a:spcPts val="0"/>
              </a:spcAft>
              <a:defRPr/>
            </a:pPr>
            <a:r>
              <a:rPr lang="pl-PL" u="sng" dirty="0">
                <a:latin typeface="+mn-lt"/>
                <a:cs typeface="+mn-cs"/>
              </a:rPr>
              <a:t>środowiskowe:</a:t>
            </a:r>
          </a:p>
          <a:p>
            <a:pPr marL="171450" indent="-171450" algn="just" fontAlgn="auto">
              <a:spcBef>
                <a:spcPts val="0"/>
              </a:spcBef>
              <a:spcAft>
                <a:spcPts val="0"/>
              </a:spcAft>
              <a:buFont typeface="Arial" pitchFamily="34" charset="0"/>
              <a:buChar char="•"/>
              <a:defRPr/>
            </a:pPr>
            <a:r>
              <a:rPr lang="pl-PL" dirty="0">
                <a:latin typeface="+mn-lt"/>
                <a:cs typeface="+mn-cs"/>
              </a:rPr>
              <a:t>redukcja emisji </a:t>
            </a:r>
            <a:r>
              <a:rPr lang="pl-PL" dirty="0" smtClean="0">
                <a:latin typeface="+mn-lt"/>
                <a:cs typeface="+mn-cs"/>
              </a:rPr>
              <a:t>CO</a:t>
            </a:r>
            <a:r>
              <a:rPr lang="pl-PL" baseline="-25000" dirty="0" smtClean="0">
                <a:latin typeface="+mn-lt"/>
                <a:cs typeface="+mn-cs"/>
              </a:rPr>
              <a:t>2,</a:t>
            </a:r>
            <a:endParaRPr lang="pl-PL" dirty="0">
              <a:latin typeface="+mn-lt"/>
              <a:cs typeface="+mn-cs"/>
            </a:endParaRPr>
          </a:p>
          <a:p>
            <a:pPr marL="171450" indent="-171450" algn="just" fontAlgn="auto">
              <a:spcBef>
                <a:spcPts val="0"/>
              </a:spcBef>
              <a:spcAft>
                <a:spcPts val="0"/>
              </a:spcAft>
              <a:buFont typeface="Arial" pitchFamily="34" charset="0"/>
              <a:buChar char="•"/>
              <a:defRPr/>
            </a:pPr>
            <a:r>
              <a:rPr lang="pl-PL" dirty="0">
                <a:latin typeface="+mn-lt"/>
                <a:cs typeface="+mn-cs"/>
              </a:rPr>
              <a:t>utylizacja odpadów poprodukcyjnych z przemysłu rolno – </a:t>
            </a:r>
            <a:r>
              <a:rPr lang="pl-PL" dirty="0" smtClean="0">
                <a:latin typeface="+mn-lt"/>
                <a:cs typeface="+mn-cs"/>
              </a:rPr>
              <a:t>spożywczego,</a:t>
            </a:r>
            <a:endParaRPr lang="pl-PL" dirty="0">
              <a:latin typeface="+mn-lt"/>
              <a:cs typeface="+mn-cs"/>
            </a:endParaRPr>
          </a:p>
          <a:p>
            <a:pPr marL="171450" indent="-171450" algn="just" fontAlgn="auto">
              <a:spcBef>
                <a:spcPts val="0"/>
              </a:spcBef>
              <a:spcAft>
                <a:spcPts val="0"/>
              </a:spcAft>
              <a:buFont typeface="Arial" pitchFamily="34" charset="0"/>
              <a:buChar char="•"/>
              <a:defRPr/>
            </a:pPr>
            <a:r>
              <a:rPr lang="pl-PL" dirty="0">
                <a:latin typeface="+mn-lt"/>
                <a:cs typeface="+mn-cs"/>
              </a:rPr>
              <a:t>produkcja energii w kogeneracji (energia elektryczna i cieplna z jednego źródła</a:t>
            </a:r>
            <a:r>
              <a:rPr lang="pl-PL" dirty="0" smtClean="0">
                <a:latin typeface="+mn-lt"/>
                <a:cs typeface="+mn-cs"/>
              </a:rPr>
              <a:t>),</a:t>
            </a:r>
            <a:endParaRPr lang="pl-PL" u="sng" dirty="0">
              <a:latin typeface="+mn-lt"/>
              <a:cs typeface="+mn-cs"/>
            </a:endParaRPr>
          </a:p>
          <a:p>
            <a:pPr algn="just" fontAlgn="auto">
              <a:spcBef>
                <a:spcPts val="0"/>
              </a:spcBef>
              <a:spcAft>
                <a:spcPts val="0"/>
              </a:spcAft>
              <a:defRPr/>
            </a:pPr>
            <a:r>
              <a:rPr lang="pl-PL" u="sng" dirty="0">
                <a:latin typeface="+mn-lt"/>
                <a:cs typeface="+mn-cs"/>
              </a:rPr>
              <a:t>społeczne:</a:t>
            </a:r>
          </a:p>
          <a:p>
            <a:pPr marL="171450" indent="-171450" algn="just" fontAlgn="auto">
              <a:spcBef>
                <a:spcPts val="0"/>
              </a:spcBef>
              <a:spcAft>
                <a:spcPts val="0"/>
              </a:spcAft>
              <a:buFont typeface="Arial" pitchFamily="34" charset="0"/>
              <a:buChar char="•"/>
              <a:defRPr/>
            </a:pPr>
            <a:r>
              <a:rPr lang="pl-PL" dirty="0" smtClean="0">
                <a:latin typeface="+mn-lt"/>
                <a:cs typeface="+mn-cs"/>
              </a:rPr>
              <a:t>tworzenie </a:t>
            </a:r>
            <a:r>
              <a:rPr lang="pl-PL" dirty="0">
                <a:latin typeface="+mn-lt"/>
                <a:cs typeface="+mn-cs"/>
              </a:rPr>
              <a:t>nowych miejsc </a:t>
            </a:r>
            <a:r>
              <a:rPr lang="pl-PL" dirty="0" smtClean="0">
                <a:latin typeface="+mn-lt"/>
                <a:cs typeface="+mn-cs"/>
              </a:rPr>
              <a:t>pracy,</a:t>
            </a:r>
            <a:endParaRPr lang="pl-PL" dirty="0">
              <a:latin typeface="+mn-lt"/>
              <a:cs typeface="+mn-cs"/>
            </a:endParaRPr>
          </a:p>
          <a:p>
            <a:pPr marL="171450" indent="-171450" algn="just" fontAlgn="auto">
              <a:spcBef>
                <a:spcPts val="0"/>
              </a:spcBef>
              <a:spcAft>
                <a:spcPts val="0"/>
              </a:spcAft>
              <a:buFont typeface="Arial" pitchFamily="34" charset="0"/>
              <a:buChar char="•"/>
              <a:defRPr/>
            </a:pPr>
            <a:r>
              <a:rPr lang="pl-PL" dirty="0">
                <a:latin typeface="+mn-lt"/>
                <a:cs typeface="+mn-cs"/>
              </a:rPr>
              <a:t>dywersyfikacja źródeł przychodu lokalnych gospodarstw </a:t>
            </a:r>
            <a:r>
              <a:rPr lang="pl-PL" dirty="0" smtClean="0">
                <a:latin typeface="+mn-lt"/>
                <a:cs typeface="+mn-cs"/>
              </a:rPr>
              <a:t>rolnych,</a:t>
            </a:r>
            <a:endParaRPr lang="pl-PL" dirty="0">
              <a:latin typeface="+mn-lt"/>
              <a:cs typeface="+mn-cs"/>
            </a:endParaRPr>
          </a:p>
          <a:p>
            <a:pPr marL="171450" indent="-171450" algn="just" fontAlgn="auto">
              <a:spcBef>
                <a:spcPts val="0"/>
              </a:spcBef>
              <a:spcAft>
                <a:spcPts val="0"/>
              </a:spcAft>
              <a:buFont typeface="Arial" pitchFamily="34" charset="0"/>
              <a:buChar char="•"/>
              <a:defRPr/>
            </a:pPr>
            <a:r>
              <a:rPr lang="pl-PL" dirty="0">
                <a:latin typeface="+mn-lt"/>
                <a:cs typeface="+mn-cs"/>
              </a:rPr>
              <a:t>energetyka rozproszona jest lokalnym zabezpieczeniem </a:t>
            </a:r>
            <a:r>
              <a:rPr lang="pl-PL" dirty="0" smtClean="0">
                <a:latin typeface="+mn-lt"/>
                <a:cs typeface="+mn-cs"/>
              </a:rPr>
              <a:t>dostaw energii na wypadek awarii dużych elektrowni, czy też przesyłowych sieci elektroenergetycznych.</a:t>
            </a:r>
            <a:endParaRPr lang="pl-PL" dirty="0">
              <a:latin typeface="+mn-lt"/>
              <a:cs typeface="+mn-cs"/>
            </a:endParaRPr>
          </a:p>
          <a:p>
            <a:pPr fontAlgn="auto">
              <a:spcBef>
                <a:spcPts val="0"/>
              </a:spcBef>
              <a:spcAft>
                <a:spcPts val="0"/>
              </a:spcAft>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ytuł 1"/>
          <p:cNvSpPr>
            <a:spLocks noGrp="1"/>
          </p:cNvSpPr>
          <p:nvPr>
            <p:ph type="title"/>
          </p:nvPr>
        </p:nvSpPr>
        <p:spPr>
          <a:xfrm>
            <a:off x="0" y="620713"/>
            <a:ext cx="9144000" cy="652462"/>
          </a:xfrm>
        </p:spPr>
        <p:txBody>
          <a:bodyPr/>
          <a:lstStyle/>
          <a:p>
            <a:r>
              <a:rPr lang="pl-PL" sz="2400" dirty="0" smtClean="0"/>
              <a:t>wiatr</a:t>
            </a:r>
          </a:p>
        </p:txBody>
      </p:sp>
      <p:sp>
        <p:nvSpPr>
          <p:cNvPr id="8" name="Title 2"/>
          <p:cNvSpPr txBox="1">
            <a:spLocks/>
          </p:cNvSpPr>
          <p:nvPr/>
        </p:nvSpPr>
        <p:spPr>
          <a:xfrm>
            <a:off x="250825" y="1865313"/>
            <a:ext cx="8642350" cy="576262"/>
          </a:xfrm>
          <a:prstGeom prst="rect">
            <a:avLst/>
          </a:prstGeom>
        </p:spPr>
        <p:txBody>
          <a:bodyPr anchor="b"/>
          <a:lstStyle/>
          <a:p>
            <a:pPr algn="just" fontAlgn="auto">
              <a:spcBef>
                <a:spcPts val="0"/>
              </a:spcBef>
              <a:spcAft>
                <a:spcPts val="0"/>
              </a:spcAft>
              <a:defRPr/>
            </a:pPr>
            <a:r>
              <a:rPr lang="pl-PL" sz="1600" kern="0" dirty="0">
                <a:solidFill>
                  <a:schemeClr val="tx1">
                    <a:alpha val="100000"/>
                  </a:schemeClr>
                </a:solidFill>
                <a:latin typeface="+mn-lt"/>
                <a:cs typeface="+mn-cs"/>
              </a:rPr>
              <a:t>E</a:t>
            </a:r>
            <a:r>
              <a:rPr lang="pl-PL" sz="1600" kern="0" dirty="0" err="1">
                <a:solidFill>
                  <a:schemeClr val="tx1">
                    <a:alpha val="100000"/>
                  </a:schemeClr>
                </a:solidFill>
                <a:latin typeface="+mn-lt"/>
                <a:cs typeface="+mn-cs"/>
              </a:rPr>
              <a:t>nergia</a:t>
            </a:r>
            <a:r>
              <a:rPr lang="pl-PL" sz="1600" kern="0" dirty="0">
                <a:solidFill>
                  <a:schemeClr val="tx1">
                    <a:alpha val="100000"/>
                  </a:schemeClr>
                </a:solidFill>
                <a:latin typeface="+mn-lt"/>
                <a:cs typeface="+mn-cs"/>
              </a:rPr>
              <a:t> kinetyczna wiatru przekształcana jest w energię mechaniczną, napędzającą wał generatora turbiny. Ruch powietrza </a:t>
            </a:r>
            <a:r>
              <a:rPr lang="pl-PL" sz="1600" kern="0" dirty="0">
                <a:solidFill>
                  <a:schemeClr val="tx1">
                    <a:alpha val="100000"/>
                  </a:schemeClr>
                </a:solidFill>
                <a:latin typeface="+mj-lt"/>
                <a:cs typeface="+mn-cs"/>
              </a:rPr>
              <a:t>jest spowodowany </a:t>
            </a:r>
            <a:r>
              <a:rPr lang="pl-PL" sz="1600" dirty="0">
                <a:latin typeface="+mn-lt"/>
                <a:cs typeface="+mn-cs"/>
              </a:rPr>
              <a:t>różnicą temperatur mas powietrza.</a:t>
            </a:r>
            <a:endParaRPr lang="pl-PL" sz="1600" kern="0" dirty="0">
              <a:solidFill>
                <a:schemeClr val="tx1">
                  <a:alpha val="100000"/>
                </a:schemeClr>
              </a:solidFill>
              <a:latin typeface="+mj-lt"/>
              <a:cs typeface="+mn-cs"/>
            </a:endParaRPr>
          </a:p>
        </p:txBody>
      </p:sp>
      <p:sp>
        <p:nvSpPr>
          <p:cNvPr id="9" name="Title 2"/>
          <p:cNvSpPr txBox="1">
            <a:spLocks/>
          </p:cNvSpPr>
          <p:nvPr/>
        </p:nvSpPr>
        <p:spPr>
          <a:xfrm>
            <a:off x="250825" y="3760788"/>
            <a:ext cx="8642350" cy="1008062"/>
          </a:xfrm>
          <a:prstGeom prst="rect">
            <a:avLst/>
          </a:prstGeom>
        </p:spPr>
        <p:txBody>
          <a:bodyPr anchor="b"/>
          <a:lstStyle/>
          <a:p>
            <a:pPr algn="just" fontAlgn="auto">
              <a:spcBef>
                <a:spcPts val="0"/>
              </a:spcBef>
              <a:spcAft>
                <a:spcPts val="0"/>
              </a:spcAft>
              <a:defRPr/>
            </a:pPr>
            <a:r>
              <a:rPr lang="pl-PL" sz="1600" b="1" kern="0" dirty="0">
                <a:solidFill>
                  <a:schemeClr val="tx1">
                    <a:alpha val="100000"/>
                  </a:schemeClr>
                </a:solidFill>
                <a:latin typeface="+mj-lt"/>
                <a:cs typeface="+mn-cs"/>
              </a:rPr>
              <a:t>Klasa szorstkości </a:t>
            </a:r>
            <a:r>
              <a:rPr lang="pl-PL" sz="1600" kern="0" dirty="0">
                <a:solidFill>
                  <a:schemeClr val="tx1">
                    <a:alpha val="100000"/>
                  </a:schemeClr>
                </a:solidFill>
                <a:latin typeface="+mj-lt"/>
                <a:cs typeface="+mn-cs"/>
              </a:rPr>
              <a:t>–</a:t>
            </a:r>
            <a:r>
              <a:rPr lang="pl-PL" sz="1600" b="1" kern="0" dirty="0">
                <a:solidFill>
                  <a:schemeClr val="tx1">
                    <a:alpha val="100000"/>
                  </a:schemeClr>
                </a:solidFill>
                <a:latin typeface="+mj-lt"/>
                <a:cs typeface="+mn-cs"/>
              </a:rPr>
              <a:t> </a:t>
            </a:r>
            <a:r>
              <a:rPr lang="pl-PL" sz="1600" kern="0" dirty="0">
                <a:solidFill>
                  <a:schemeClr val="tx1">
                    <a:alpha val="100000"/>
                  </a:schemeClr>
                </a:solidFill>
                <a:latin typeface="+mj-lt"/>
                <a:cs typeface="+mn-cs"/>
              </a:rPr>
              <a:t>oznacza </a:t>
            </a:r>
            <a:r>
              <a:rPr lang="pl-PL" sz="1600" kern="0" dirty="0">
                <a:solidFill>
                  <a:schemeClr val="tx1">
                    <a:alpha val="100000"/>
                  </a:schemeClr>
                </a:solidFill>
                <a:latin typeface="+mn-lt"/>
                <a:cs typeface="+mn-cs"/>
              </a:rPr>
              <a:t>właściwości terenu, które pośrednio lub bezpośrednio mogą oddziaływać na parametry wiatru. Zakłócenia przepływu mas powietrza i powstawanie tzw. turbulencji mogą </a:t>
            </a:r>
            <a:r>
              <a:rPr lang="pl-PL" sz="1600" kern="0" dirty="0" smtClean="0">
                <a:solidFill>
                  <a:schemeClr val="tx1">
                    <a:alpha val="100000"/>
                  </a:schemeClr>
                </a:solidFill>
                <a:latin typeface="+mn-lt"/>
                <a:cs typeface="+mn-cs"/>
              </a:rPr>
              <a:t>powodować  </a:t>
            </a:r>
            <a:r>
              <a:rPr lang="pl-PL" sz="1600" kern="0" dirty="0">
                <a:solidFill>
                  <a:schemeClr val="tx1">
                    <a:alpha val="100000"/>
                  </a:schemeClr>
                </a:solidFill>
                <a:latin typeface="+mn-lt"/>
                <a:cs typeface="+mn-cs"/>
              </a:rPr>
              <a:t>np. drzewa, </a:t>
            </a:r>
            <a:r>
              <a:rPr lang="pl-PL" sz="1600" kern="0" dirty="0">
                <a:solidFill>
                  <a:schemeClr val="tx1">
                    <a:alpha val="100000"/>
                  </a:schemeClr>
                </a:solidFill>
                <a:latin typeface="+mj-lt"/>
                <a:cs typeface="+mn-cs"/>
              </a:rPr>
              <a:t>góry, jak również wysokie budynki.</a:t>
            </a:r>
            <a:r>
              <a:rPr lang="pl-PL" sz="1600" kern="0" dirty="0">
                <a:solidFill>
                  <a:schemeClr val="tx1">
                    <a:alpha val="100000"/>
                  </a:schemeClr>
                </a:solidFill>
                <a:latin typeface="+mn-lt"/>
                <a:cs typeface="+mn-cs"/>
              </a:rPr>
              <a:t> Przyjmuje się poniższe wartości klasy szorstkości różnych terenów:</a:t>
            </a:r>
            <a:endParaRPr lang="pl-PL" sz="1600" kern="0" dirty="0">
              <a:solidFill>
                <a:schemeClr val="tx1">
                  <a:alpha val="100000"/>
                </a:schemeClr>
              </a:solidFill>
              <a:latin typeface="+mj-lt"/>
              <a:cs typeface="+mn-cs"/>
            </a:endParaRPr>
          </a:p>
        </p:txBody>
      </p:sp>
      <p:sp>
        <p:nvSpPr>
          <p:cNvPr id="11" name="Title 2"/>
          <p:cNvSpPr txBox="1">
            <a:spLocks/>
          </p:cNvSpPr>
          <p:nvPr/>
        </p:nvSpPr>
        <p:spPr>
          <a:xfrm>
            <a:off x="250825" y="2354263"/>
            <a:ext cx="8642350" cy="1439862"/>
          </a:xfrm>
          <a:prstGeom prst="rect">
            <a:avLst/>
          </a:prstGeom>
        </p:spPr>
        <p:txBody>
          <a:bodyPr anchor="b"/>
          <a:lstStyle/>
          <a:p>
            <a:pPr algn="just" fontAlgn="auto">
              <a:spcBef>
                <a:spcPts val="0"/>
              </a:spcBef>
              <a:spcAft>
                <a:spcPts val="0"/>
              </a:spcAft>
              <a:defRPr/>
            </a:pPr>
            <a:r>
              <a:rPr lang="pl-PL" sz="1600" b="1" dirty="0">
                <a:latin typeface="+mn-lt"/>
                <a:cs typeface="+mn-cs"/>
              </a:rPr>
              <a:t>Podział wiatrów:</a:t>
            </a:r>
          </a:p>
          <a:p>
            <a:pPr marL="171450" indent="-171450" algn="just" fontAlgn="auto">
              <a:spcBef>
                <a:spcPts val="0"/>
              </a:spcBef>
              <a:spcAft>
                <a:spcPts val="0"/>
              </a:spcAft>
              <a:buFont typeface="Arial" pitchFamily="34" charset="0"/>
              <a:buChar char="•"/>
              <a:defRPr/>
            </a:pPr>
            <a:r>
              <a:rPr lang="pl-PL" sz="1600" dirty="0">
                <a:latin typeface="+mn-lt"/>
                <a:cs typeface="+mn-cs"/>
              </a:rPr>
              <a:t>wiatry globalne, występujące na wysokościach powyżej 1 000 m n.p.m.; bardzo ważne w kontekście energetyki wiatrowej, ponieważ decydują o głównym kierunku wiatru w danej lokalizacji,</a:t>
            </a:r>
          </a:p>
          <a:p>
            <a:pPr marL="171450" indent="-171450" algn="just" fontAlgn="auto">
              <a:spcBef>
                <a:spcPts val="0"/>
              </a:spcBef>
              <a:spcAft>
                <a:spcPts val="0"/>
              </a:spcAft>
              <a:buFont typeface="Arial" pitchFamily="34" charset="0"/>
              <a:buChar char="•"/>
              <a:defRPr/>
            </a:pPr>
            <a:r>
              <a:rPr lang="pl-PL" sz="1600" dirty="0">
                <a:latin typeface="+mn-lt"/>
                <a:cs typeface="+mn-cs"/>
              </a:rPr>
              <a:t>wiatry lokalne, podlegające oddziaływaniu tzw. klasy szorstkości terenu; w</a:t>
            </a:r>
            <a:r>
              <a:rPr lang="pl-PL" sz="1600" kern="0" dirty="0">
                <a:solidFill>
                  <a:schemeClr val="tx1">
                    <a:alpha val="100000"/>
                  </a:schemeClr>
                </a:solidFill>
                <a:latin typeface="+mj-lt"/>
                <a:cs typeface="+mn-cs"/>
              </a:rPr>
              <a:t> Polsce wiatry wieją głównie </a:t>
            </a:r>
            <a:r>
              <a:rPr lang="pl-PL" sz="1600" kern="0" dirty="0" smtClean="0">
                <a:solidFill>
                  <a:schemeClr val="tx1">
                    <a:alpha val="100000"/>
                  </a:schemeClr>
                </a:solidFill>
                <a:latin typeface="+mj-lt"/>
                <a:cs typeface="+mn-cs"/>
              </a:rPr>
              <a:t>w </a:t>
            </a:r>
            <a:r>
              <a:rPr lang="pl-PL" sz="1600" kern="0" dirty="0">
                <a:solidFill>
                  <a:schemeClr val="tx1">
                    <a:alpha val="100000"/>
                  </a:schemeClr>
                </a:solidFill>
                <a:latin typeface="+mj-lt"/>
                <a:cs typeface="+mn-cs"/>
              </a:rPr>
              <a:t>kierunku południowo – zachodnim.</a:t>
            </a:r>
          </a:p>
        </p:txBody>
      </p:sp>
      <p:sp>
        <p:nvSpPr>
          <p:cNvPr id="28677" name="Title 2"/>
          <p:cNvSpPr txBox="1">
            <a:spLocks/>
          </p:cNvSpPr>
          <p:nvPr/>
        </p:nvSpPr>
        <p:spPr bwMode="auto">
          <a:xfrm>
            <a:off x="984250" y="4652963"/>
            <a:ext cx="6264275" cy="1412875"/>
          </a:xfrm>
          <a:prstGeom prst="rect">
            <a:avLst/>
          </a:prstGeom>
          <a:noFill/>
          <a:ln w="9525">
            <a:noFill/>
            <a:miter lim="800000"/>
            <a:headEnd/>
            <a:tailEnd/>
          </a:ln>
        </p:spPr>
        <p:txBody>
          <a:bodyPr anchor="b"/>
          <a:lstStyle/>
          <a:p>
            <a:pPr marL="342900" indent="-342900" algn="just"/>
            <a:r>
              <a:rPr lang="pl-PL" sz="1600" dirty="0">
                <a:latin typeface="Calibri" pitchFamily="34" charset="0"/>
              </a:rPr>
              <a:t>0 – powierzchnia wody</a:t>
            </a:r>
          </a:p>
          <a:p>
            <a:pPr marL="342900" indent="-342900" algn="just"/>
            <a:r>
              <a:rPr lang="pl-PL" sz="1600" dirty="0">
                <a:latin typeface="Calibri" pitchFamily="34" charset="0"/>
              </a:rPr>
              <a:t>1 – otwarty teren, pojedyncze zabudowania</a:t>
            </a:r>
          </a:p>
          <a:p>
            <a:pPr marL="342900" indent="-342900" algn="just"/>
            <a:r>
              <a:rPr lang="pl-PL" sz="1600" dirty="0">
                <a:latin typeface="Calibri" pitchFamily="34" charset="0"/>
              </a:rPr>
              <a:t>2 – teren z pojedynczymi zabudowaniami, otwarty teren min. 500 m</a:t>
            </a:r>
          </a:p>
          <a:p>
            <a:pPr marL="342900" indent="-342900" algn="just"/>
            <a:r>
              <a:rPr lang="pl-PL" sz="1600" dirty="0">
                <a:latin typeface="Calibri" pitchFamily="34" charset="0"/>
              </a:rPr>
              <a:t>3 – wieś, małe miasto, las, teren falisty</a:t>
            </a:r>
          </a:p>
          <a:p>
            <a:pPr marL="342900" indent="-342900" algn="just"/>
            <a:r>
              <a:rPr lang="pl-PL" sz="1600" dirty="0">
                <a:latin typeface="Calibri" pitchFamily="34" charset="0"/>
              </a:rPr>
              <a:t>4 – duże miasto z bardzo wysokim zabudowaniem</a:t>
            </a:r>
          </a:p>
        </p:txBody>
      </p:sp>
      <p:sp>
        <p:nvSpPr>
          <p:cNvPr id="28678" name="Tytuł 1"/>
          <p:cNvSpPr txBox="1">
            <a:spLocks/>
          </p:cNvSpPr>
          <p:nvPr/>
        </p:nvSpPr>
        <p:spPr bwMode="auto">
          <a:xfrm>
            <a:off x="-15875" y="1212850"/>
            <a:ext cx="9144000" cy="652463"/>
          </a:xfrm>
          <a:prstGeom prst="rect">
            <a:avLst/>
          </a:prstGeom>
          <a:noFill/>
          <a:ln w="9525">
            <a:noFill/>
            <a:miter lim="800000"/>
            <a:headEnd/>
            <a:tailEnd/>
          </a:ln>
        </p:spPr>
        <p:txBody>
          <a:bodyPr anchor="ctr"/>
          <a:lstStyle/>
          <a:p>
            <a:pPr algn="ctr"/>
            <a:r>
              <a:rPr lang="pl-PL" sz="2400" b="1">
                <a:latin typeface="Calibri" pitchFamily="34" charset="0"/>
              </a:rPr>
              <a:t>Podział wiatrów / podstawowe definicje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ytuł 1"/>
          <p:cNvSpPr>
            <a:spLocks noGrp="1"/>
          </p:cNvSpPr>
          <p:nvPr>
            <p:ph type="ctrTitle"/>
          </p:nvPr>
        </p:nvSpPr>
        <p:spPr>
          <a:xfrm>
            <a:off x="0" y="1454919"/>
            <a:ext cx="9144000" cy="1470025"/>
          </a:xfrm>
        </p:spPr>
        <p:txBody>
          <a:bodyPr/>
          <a:lstStyle/>
          <a:p>
            <a:r>
              <a:rPr lang="pl-PL" sz="4000" dirty="0" smtClean="0"/>
              <a:t>ABC Odnawialnych Źródeł Energii</a:t>
            </a:r>
          </a:p>
        </p:txBody>
      </p:sp>
      <p:sp>
        <p:nvSpPr>
          <p:cNvPr id="5" name="Podtytuł 2"/>
          <p:cNvSpPr>
            <a:spLocks noGrp="1"/>
          </p:cNvSpPr>
          <p:nvPr>
            <p:ph type="subTitle" idx="1"/>
          </p:nvPr>
        </p:nvSpPr>
        <p:spPr>
          <a:xfrm>
            <a:off x="0" y="2852936"/>
            <a:ext cx="9144000" cy="2736304"/>
          </a:xfrm>
        </p:spPr>
        <p:txBody>
          <a:bodyPr rtlCol="0">
            <a:noAutofit/>
          </a:bodyPr>
          <a:lstStyle/>
          <a:p>
            <a:pPr fontAlgn="auto">
              <a:spcAft>
                <a:spcPts val="0"/>
              </a:spcAft>
              <a:buFont typeface="Arial" pitchFamily="34" charset="0"/>
              <a:buNone/>
              <a:defRPr/>
            </a:pPr>
            <a:r>
              <a:rPr lang="pl-PL" sz="2400" dirty="0" smtClean="0"/>
              <a:t>Woda</a:t>
            </a:r>
          </a:p>
          <a:p>
            <a:pPr fontAlgn="auto">
              <a:spcAft>
                <a:spcPts val="0"/>
              </a:spcAft>
              <a:buFont typeface="Arial" pitchFamily="34" charset="0"/>
              <a:buNone/>
              <a:defRPr/>
            </a:pPr>
            <a:r>
              <a:rPr lang="pl-PL" sz="2400" dirty="0" smtClean="0"/>
              <a:t>Biomasa</a:t>
            </a:r>
          </a:p>
          <a:p>
            <a:pPr fontAlgn="auto">
              <a:spcAft>
                <a:spcPts val="0"/>
              </a:spcAft>
              <a:buFont typeface="Arial" pitchFamily="34" charset="0"/>
              <a:buNone/>
              <a:defRPr/>
            </a:pPr>
            <a:r>
              <a:rPr lang="pl-PL" sz="2400" dirty="0" smtClean="0"/>
              <a:t>Biogaz</a:t>
            </a:r>
          </a:p>
          <a:p>
            <a:pPr fontAlgn="auto">
              <a:spcAft>
                <a:spcPts val="0"/>
              </a:spcAft>
              <a:buFont typeface="Arial" pitchFamily="34" charset="0"/>
              <a:buNone/>
              <a:defRPr/>
            </a:pPr>
            <a:r>
              <a:rPr lang="pl-PL" sz="2400" dirty="0" smtClean="0"/>
              <a:t>Wiatr</a:t>
            </a:r>
          </a:p>
          <a:p>
            <a:pPr fontAlgn="auto">
              <a:spcAft>
                <a:spcPts val="0"/>
              </a:spcAft>
              <a:buFont typeface="Arial" pitchFamily="34" charset="0"/>
              <a:buNone/>
              <a:defRPr/>
            </a:pPr>
            <a:r>
              <a:rPr lang="pl-PL" sz="2400" dirty="0" smtClean="0"/>
              <a:t>Słońce</a:t>
            </a:r>
          </a:p>
          <a:p>
            <a:pPr fontAlgn="auto">
              <a:spcAft>
                <a:spcPts val="0"/>
              </a:spcAft>
              <a:buFont typeface="Arial" pitchFamily="34" charset="0"/>
              <a:buNone/>
              <a:defRPr/>
            </a:pPr>
            <a:r>
              <a:rPr lang="pl-PL" sz="2400" dirty="0" smtClean="0"/>
              <a:t>Geotermia</a:t>
            </a:r>
            <a:endParaRPr lang="pl-PL"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ytuł 1"/>
          <p:cNvSpPr>
            <a:spLocks noGrp="1"/>
          </p:cNvSpPr>
          <p:nvPr>
            <p:ph type="title"/>
          </p:nvPr>
        </p:nvSpPr>
        <p:spPr>
          <a:xfrm>
            <a:off x="0" y="620713"/>
            <a:ext cx="9144000" cy="652462"/>
          </a:xfrm>
        </p:spPr>
        <p:txBody>
          <a:bodyPr/>
          <a:lstStyle/>
          <a:p>
            <a:r>
              <a:rPr lang="pl-PL" sz="2400" dirty="0" smtClean="0"/>
              <a:t>wiatr</a:t>
            </a:r>
          </a:p>
        </p:txBody>
      </p:sp>
      <p:pic>
        <p:nvPicPr>
          <p:cNvPr id="5" name="Picture 4"/>
          <p:cNvPicPr>
            <a:picLocks noChangeAspect="1" noChangeArrowheads="1"/>
          </p:cNvPicPr>
          <p:nvPr/>
        </p:nvPicPr>
        <p:blipFill>
          <a:blip r:embed="rId2" cstate="print"/>
          <a:srcRect/>
          <a:stretch>
            <a:fillRect/>
          </a:stretch>
        </p:blipFill>
        <p:spPr bwMode="auto">
          <a:xfrm>
            <a:off x="4140200" y="2565400"/>
            <a:ext cx="4392613" cy="3087688"/>
          </a:xfrm>
          <a:prstGeom prst="rect">
            <a:avLst/>
          </a:prstGeom>
          <a:ln>
            <a:noFill/>
          </a:ln>
          <a:effectLst>
            <a:outerShdw blurRad="190500" algn="tl" rotWithShape="0">
              <a:srgbClr val="000000">
                <a:alpha val="70000"/>
              </a:srgbClr>
            </a:outerShdw>
          </a:effectLst>
        </p:spPr>
      </p:pic>
      <p:pic>
        <p:nvPicPr>
          <p:cNvPr id="10" name="Picture 2"/>
          <p:cNvPicPr>
            <a:picLocks noChangeAspect="1" noChangeArrowheads="1"/>
          </p:cNvPicPr>
          <p:nvPr/>
        </p:nvPicPr>
        <p:blipFill>
          <a:blip r:embed="rId3" cstate="print"/>
          <a:srcRect/>
          <a:stretch>
            <a:fillRect/>
          </a:stretch>
        </p:blipFill>
        <p:spPr bwMode="auto">
          <a:xfrm>
            <a:off x="395288" y="3011488"/>
            <a:ext cx="3384550" cy="2001837"/>
          </a:xfrm>
          <a:prstGeom prst="rect">
            <a:avLst/>
          </a:prstGeom>
          <a:ln>
            <a:noFill/>
          </a:ln>
          <a:effectLst>
            <a:outerShdw blurRad="190500" algn="tl" rotWithShape="0">
              <a:srgbClr val="000000">
                <a:alpha val="70000"/>
              </a:srgbClr>
            </a:outerShdw>
          </a:effectLst>
        </p:spPr>
      </p:pic>
      <p:sp>
        <p:nvSpPr>
          <p:cNvPr id="13" name="Title 2"/>
          <p:cNvSpPr txBox="1">
            <a:spLocks/>
          </p:cNvSpPr>
          <p:nvPr/>
        </p:nvSpPr>
        <p:spPr>
          <a:xfrm>
            <a:off x="250825" y="1412875"/>
            <a:ext cx="8642350" cy="1295400"/>
          </a:xfrm>
          <a:prstGeom prst="rect">
            <a:avLst/>
          </a:prstGeom>
        </p:spPr>
        <p:txBody>
          <a:bodyPr anchor="b"/>
          <a:lstStyle/>
          <a:p>
            <a:pPr algn="just" fontAlgn="auto">
              <a:spcBef>
                <a:spcPts val="0"/>
              </a:spcBef>
              <a:spcAft>
                <a:spcPts val="0"/>
              </a:spcAft>
              <a:defRPr/>
            </a:pPr>
            <a:r>
              <a:rPr lang="pl-PL" sz="1600" kern="0" dirty="0">
                <a:solidFill>
                  <a:schemeClr val="tx1">
                    <a:alpha val="100000"/>
                  </a:schemeClr>
                </a:solidFill>
                <a:latin typeface="+mn-lt"/>
                <a:cs typeface="+mn-cs"/>
              </a:rPr>
              <a:t>Elektrownie wiatrowe wykorzystują moc wiatru w zakresie jego prędkości od 4 do 25 m/s. </a:t>
            </a:r>
            <a:br>
              <a:rPr lang="pl-PL" sz="1600" kern="0" dirty="0">
                <a:solidFill>
                  <a:schemeClr val="tx1">
                    <a:alpha val="100000"/>
                  </a:schemeClr>
                </a:solidFill>
                <a:latin typeface="+mn-lt"/>
                <a:cs typeface="+mn-cs"/>
              </a:rPr>
            </a:br>
            <a:r>
              <a:rPr lang="pl-PL" sz="1600" kern="0" dirty="0">
                <a:solidFill>
                  <a:schemeClr val="tx1">
                    <a:alpha val="100000"/>
                  </a:schemeClr>
                </a:solidFill>
                <a:latin typeface="+mn-lt"/>
                <a:cs typeface="+mn-cs"/>
              </a:rPr>
              <a:t>Przy prędkości wiatru mniejszej niż 4 m/s moc wiatru jest niewielka, a przy prędkościach powyżej </a:t>
            </a:r>
            <a:br>
              <a:rPr lang="pl-PL" sz="1600" kern="0" dirty="0">
                <a:solidFill>
                  <a:schemeClr val="tx1">
                    <a:alpha val="100000"/>
                  </a:schemeClr>
                </a:solidFill>
                <a:latin typeface="+mn-lt"/>
                <a:cs typeface="+mn-cs"/>
              </a:rPr>
            </a:br>
            <a:r>
              <a:rPr lang="pl-PL" sz="1600" kern="0" dirty="0">
                <a:solidFill>
                  <a:schemeClr val="tx1">
                    <a:alpha val="100000"/>
                  </a:schemeClr>
                </a:solidFill>
                <a:latin typeface="+mn-lt"/>
                <a:cs typeface="+mn-cs"/>
              </a:rPr>
              <a:t>25 m/s ze względów bezpieczeństwa elektrownia jest zatrzymywana. Prędkość wiatru wzrasta wraz </a:t>
            </a:r>
            <a:br>
              <a:rPr lang="pl-PL" sz="1600" kern="0" dirty="0">
                <a:solidFill>
                  <a:schemeClr val="tx1">
                    <a:alpha val="100000"/>
                  </a:schemeClr>
                </a:solidFill>
                <a:latin typeface="+mn-lt"/>
                <a:cs typeface="+mn-cs"/>
              </a:rPr>
            </a:br>
            <a:r>
              <a:rPr lang="pl-PL" sz="1600" kern="0" dirty="0">
                <a:solidFill>
                  <a:schemeClr val="tx1">
                    <a:alpha val="100000"/>
                  </a:schemeClr>
                </a:solidFill>
                <a:latin typeface="+mn-lt"/>
                <a:cs typeface="+mn-cs"/>
              </a:rPr>
              <a:t>z wysokością.</a:t>
            </a:r>
          </a:p>
        </p:txBody>
      </p:sp>
      <p:sp>
        <p:nvSpPr>
          <p:cNvPr id="29701" name="pole tekstowe 13"/>
          <p:cNvSpPr txBox="1">
            <a:spLocks noChangeArrowheads="1"/>
          </p:cNvSpPr>
          <p:nvPr/>
        </p:nvSpPr>
        <p:spPr bwMode="auto">
          <a:xfrm>
            <a:off x="1254788" y="5135563"/>
            <a:ext cx="2525050" cy="246221"/>
          </a:xfrm>
          <a:prstGeom prst="rect">
            <a:avLst/>
          </a:prstGeom>
          <a:noFill/>
          <a:ln w="9525">
            <a:noFill/>
            <a:miter lim="800000"/>
            <a:headEnd/>
            <a:tailEnd/>
          </a:ln>
        </p:spPr>
        <p:txBody>
          <a:bodyPr wrap="none">
            <a:spAutoFit/>
          </a:bodyPr>
          <a:lstStyle/>
          <a:p>
            <a:pPr algn="r"/>
            <a:r>
              <a:rPr lang="pl-PL" sz="1000" dirty="0">
                <a:latin typeface="Calibri" pitchFamily="34" charset="0"/>
              </a:rPr>
              <a:t>Globalny rozkład wiatrów– materiały </a:t>
            </a:r>
            <a:r>
              <a:rPr lang="pl-PL" sz="1000" dirty="0" smtClean="0">
                <a:latin typeface="Calibri" pitchFamily="34" charset="0"/>
              </a:rPr>
              <a:t>własne.</a:t>
            </a:r>
            <a:endParaRPr lang="pl-PL" sz="1000" dirty="0">
              <a:latin typeface="Calibri" pitchFamily="34" charset="0"/>
            </a:endParaRPr>
          </a:p>
        </p:txBody>
      </p:sp>
      <p:sp>
        <p:nvSpPr>
          <p:cNvPr id="29702" name="pole tekstowe 14"/>
          <p:cNvSpPr txBox="1">
            <a:spLocks noChangeArrowheads="1"/>
          </p:cNvSpPr>
          <p:nvPr/>
        </p:nvSpPr>
        <p:spPr bwMode="auto">
          <a:xfrm>
            <a:off x="5203988" y="5661025"/>
            <a:ext cx="2904962" cy="246221"/>
          </a:xfrm>
          <a:prstGeom prst="rect">
            <a:avLst/>
          </a:prstGeom>
          <a:noFill/>
          <a:ln w="9525">
            <a:noFill/>
            <a:miter lim="800000"/>
            <a:headEnd/>
            <a:tailEnd/>
          </a:ln>
        </p:spPr>
        <p:txBody>
          <a:bodyPr wrap="none">
            <a:spAutoFit/>
          </a:bodyPr>
          <a:lstStyle/>
          <a:p>
            <a:pPr algn="r"/>
            <a:r>
              <a:rPr lang="pl-PL" sz="1000" dirty="0">
                <a:latin typeface="Calibri" pitchFamily="34" charset="0"/>
              </a:rPr>
              <a:t>Zależność siły wiatru i wysokości –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ytuł 1"/>
          <p:cNvSpPr>
            <a:spLocks noGrp="1"/>
          </p:cNvSpPr>
          <p:nvPr>
            <p:ph type="title"/>
          </p:nvPr>
        </p:nvSpPr>
        <p:spPr>
          <a:xfrm>
            <a:off x="0" y="620713"/>
            <a:ext cx="9144000" cy="652462"/>
          </a:xfrm>
        </p:spPr>
        <p:txBody>
          <a:bodyPr/>
          <a:lstStyle/>
          <a:p>
            <a:r>
              <a:rPr lang="pl-PL" sz="2400" dirty="0" smtClean="0"/>
              <a:t>wiatr</a:t>
            </a:r>
          </a:p>
        </p:txBody>
      </p:sp>
      <p:pic>
        <p:nvPicPr>
          <p:cNvPr id="15" name="Picture 2"/>
          <p:cNvPicPr>
            <a:picLocks noChangeAspect="1" noChangeArrowheads="1"/>
          </p:cNvPicPr>
          <p:nvPr/>
        </p:nvPicPr>
        <p:blipFill>
          <a:blip r:embed="rId2" cstate="print"/>
          <a:srcRect/>
          <a:stretch>
            <a:fillRect/>
          </a:stretch>
        </p:blipFill>
        <p:spPr bwMode="auto">
          <a:xfrm>
            <a:off x="5394804" y="3212976"/>
            <a:ext cx="3619500" cy="2533650"/>
          </a:xfrm>
          <a:prstGeom prst="rect">
            <a:avLst/>
          </a:prstGeom>
          <a:ln>
            <a:noFill/>
          </a:ln>
          <a:effectLst>
            <a:softEdge rad="112500"/>
          </a:effectLst>
        </p:spPr>
      </p:pic>
      <p:sp>
        <p:nvSpPr>
          <p:cNvPr id="16" name="Title 2"/>
          <p:cNvSpPr txBox="1">
            <a:spLocks/>
          </p:cNvSpPr>
          <p:nvPr/>
        </p:nvSpPr>
        <p:spPr>
          <a:xfrm>
            <a:off x="323850" y="1601788"/>
            <a:ext cx="8712200" cy="4851548"/>
          </a:xfrm>
          <a:prstGeom prst="rect">
            <a:avLst/>
          </a:prstGeom>
        </p:spPr>
        <p:txBody>
          <a:bodyPr anchor="b"/>
          <a:lstStyle/>
          <a:p>
            <a:pPr fontAlgn="auto">
              <a:spcBef>
                <a:spcPts val="0"/>
              </a:spcBef>
              <a:spcAft>
                <a:spcPts val="0"/>
              </a:spcAft>
              <a:defRPr/>
            </a:pPr>
            <a:r>
              <a:rPr lang="pl-PL" sz="1600" b="1" kern="0" dirty="0">
                <a:solidFill>
                  <a:schemeClr val="tx1">
                    <a:alpha val="100000"/>
                  </a:schemeClr>
                </a:solidFill>
                <a:latin typeface="+mj-lt"/>
                <a:cs typeface="+mn-cs"/>
              </a:rPr>
              <a:t>Klasyfikacja turbin:</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pionowa oś obrotu – typ VAWT, </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pozioma oś obrotu – typ </a:t>
            </a:r>
            <a:r>
              <a:rPr lang="pl-PL" sz="1600" kern="0" dirty="0" smtClean="0">
                <a:solidFill>
                  <a:schemeClr val="tx1">
                    <a:alpha val="100000"/>
                  </a:schemeClr>
                </a:solidFill>
                <a:latin typeface="+mj-lt"/>
                <a:cs typeface="+mn-cs"/>
              </a:rPr>
              <a:t>HAWT.</a:t>
            </a:r>
            <a:endParaRPr lang="pl-PL" sz="1600" kern="0" dirty="0">
              <a:solidFill>
                <a:schemeClr val="tx1">
                  <a:alpha val="100000"/>
                </a:schemeClr>
              </a:solidFill>
              <a:latin typeface="+mj-lt"/>
              <a:cs typeface="+mn-cs"/>
            </a:endParaRPr>
          </a:p>
          <a:p>
            <a:pPr fontAlgn="auto">
              <a:spcBef>
                <a:spcPts val="0"/>
              </a:spcBef>
              <a:spcAft>
                <a:spcPts val="0"/>
              </a:spcAft>
              <a:defRPr/>
            </a:pPr>
            <a:endParaRPr lang="pl-PL" sz="1600" kern="0" dirty="0">
              <a:solidFill>
                <a:schemeClr val="tx1">
                  <a:alpha val="100000"/>
                </a:schemeClr>
              </a:solidFill>
              <a:latin typeface="+mj-lt"/>
              <a:cs typeface="+mn-cs"/>
            </a:endParaRPr>
          </a:p>
          <a:p>
            <a:pPr fontAlgn="auto">
              <a:spcBef>
                <a:spcPts val="0"/>
              </a:spcBef>
              <a:spcAft>
                <a:spcPts val="0"/>
              </a:spcAft>
              <a:defRPr/>
            </a:pPr>
            <a:r>
              <a:rPr lang="pl-PL" sz="1600" b="1" kern="0" dirty="0">
                <a:solidFill>
                  <a:schemeClr val="tx1">
                    <a:alpha val="100000"/>
                  </a:schemeClr>
                </a:solidFill>
                <a:latin typeface="+mj-lt"/>
                <a:cs typeface="+mn-cs"/>
              </a:rPr>
              <a:t>Budowa  turbiny typu HAWT: </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fundament – średnica zależna od wielkości  </a:t>
            </a:r>
            <a:r>
              <a:rPr lang="pl-PL" sz="1600" kern="0" dirty="0" smtClean="0">
                <a:solidFill>
                  <a:schemeClr val="tx1">
                    <a:alpha val="100000"/>
                  </a:schemeClr>
                </a:solidFill>
                <a:latin typeface="+mj-lt"/>
                <a:cs typeface="+mn-cs"/>
              </a:rPr>
              <a:t>turbiny,</a:t>
            </a:r>
            <a:endParaRPr lang="pl-PL" sz="1600" kern="0" dirty="0">
              <a:solidFill>
                <a:schemeClr val="tx1">
                  <a:alpha val="100000"/>
                </a:schemeClr>
              </a:solidFill>
              <a:latin typeface="+mj-lt"/>
              <a:cs typeface="+mn-cs"/>
            </a:endParaRP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wieża – stalowa lub betonowa, rurowa lub kratownicowa </a:t>
            </a:r>
            <a:r>
              <a:rPr lang="pl-PL" sz="1600" kern="0" dirty="0" smtClean="0">
                <a:solidFill>
                  <a:schemeClr val="tx1">
                    <a:alpha val="100000"/>
                  </a:schemeClr>
                </a:solidFill>
                <a:latin typeface="+mj-lt"/>
                <a:cs typeface="+mn-cs"/>
              </a:rPr>
              <a:t>,</a:t>
            </a:r>
            <a:endParaRPr lang="pl-PL" sz="1600" kern="0" dirty="0">
              <a:solidFill>
                <a:schemeClr val="tx1">
                  <a:alpha val="100000"/>
                </a:schemeClr>
              </a:solidFill>
              <a:latin typeface="+mj-lt"/>
              <a:cs typeface="+mn-cs"/>
            </a:endParaRP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gondola –  transformator, łożyska, układy smarowania, </a:t>
            </a:r>
            <a:r>
              <a:rPr lang="pl-PL" sz="1600" kern="0" dirty="0" smtClean="0">
                <a:solidFill>
                  <a:schemeClr val="tx1">
                    <a:alpha val="100000"/>
                  </a:schemeClr>
                </a:solidFill>
                <a:latin typeface="+mj-lt"/>
                <a:cs typeface="+mn-cs"/>
              </a:rPr>
              <a:t>hamulec,</a:t>
            </a:r>
            <a:endParaRPr lang="pl-PL" sz="1600" kern="0" dirty="0">
              <a:solidFill>
                <a:schemeClr val="tx1">
                  <a:alpha val="100000"/>
                </a:schemeClr>
              </a:solidFill>
              <a:latin typeface="+mj-lt"/>
              <a:cs typeface="+mn-cs"/>
            </a:endParaRP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wirnik – łopaty, piasta, serwomechanizm.</a:t>
            </a:r>
          </a:p>
          <a:p>
            <a:pPr fontAlgn="auto">
              <a:spcBef>
                <a:spcPts val="0"/>
              </a:spcBef>
              <a:spcAft>
                <a:spcPts val="0"/>
              </a:spcAft>
              <a:defRPr/>
            </a:pPr>
            <a:endParaRPr lang="pl-PL" sz="1600" kern="0" dirty="0">
              <a:solidFill>
                <a:schemeClr val="tx1">
                  <a:alpha val="100000"/>
                </a:schemeClr>
              </a:solidFill>
              <a:latin typeface="+mj-lt"/>
              <a:cs typeface="+mn-cs"/>
            </a:endParaRPr>
          </a:p>
          <a:p>
            <a:pPr fontAlgn="auto">
              <a:spcBef>
                <a:spcPts val="0"/>
              </a:spcBef>
              <a:spcAft>
                <a:spcPts val="0"/>
              </a:spcAft>
              <a:defRPr/>
            </a:pPr>
            <a:r>
              <a:rPr lang="pl-PL" sz="1600" b="1" kern="0" dirty="0">
                <a:solidFill>
                  <a:schemeClr val="tx1">
                    <a:alpha val="100000"/>
                  </a:schemeClr>
                </a:solidFill>
                <a:latin typeface="+mj-lt"/>
                <a:cs typeface="+mn-cs"/>
              </a:rPr>
              <a:t>Podział elektrowni wiatrowych ze względu na moc:</a:t>
            </a:r>
          </a:p>
          <a:p>
            <a:pPr marL="171450" indent="-171450" fontAlgn="auto">
              <a:spcBef>
                <a:spcPts val="0"/>
              </a:spcBef>
              <a:spcAft>
                <a:spcPts val="0"/>
              </a:spcAft>
              <a:buFont typeface="Arial" pitchFamily="34" charset="0"/>
              <a:buChar char="•"/>
              <a:defRPr/>
            </a:pPr>
            <a:r>
              <a:rPr lang="pl-PL" sz="1600" dirty="0">
                <a:latin typeface="+mn-lt"/>
                <a:cs typeface="+mn-cs"/>
              </a:rPr>
              <a:t> </a:t>
            </a:r>
            <a:r>
              <a:rPr lang="pl-PL" sz="1600" kern="0" dirty="0">
                <a:solidFill>
                  <a:schemeClr val="tx1">
                    <a:alpha val="100000"/>
                  </a:schemeClr>
                </a:solidFill>
                <a:latin typeface="+mj-lt"/>
                <a:cs typeface="+mn-cs"/>
              </a:rPr>
              <a:t>&lt; 10 kW – mikro elektrownie (przydomowe),</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10 – 100 kW – małe elektrownie,</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100 – 750 kW – elektrownie średniej mocy,</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750 – 1 500 kW – elektrownie dużej mocy,</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 &gt; 1 500 kW – elektrownie zawodowe o bardzo dużej mocy.</a:t>
            </a:r>
          </a:p>
          <a:p>
            <a:pPr fontAlgn="auto">
              <a:spcBef>
                <a:spcPts val="0"/>
              </a:spcBef>
              <a:spcAft>
                <a:spcPts val="0"/>
              </a:spcAft>
              <a:defRPr/>
            </a:pPr>
            <a:endParaRPr lang="pl-PL" sz="1600" kern="0" dirty="0">
              <a:solidFill>
                <a:schemeClr val="tx1">
                  <a:alpha val="100000"/>
                </a:schemeClr>
              </a:solidFill>
              <a:latin typeface="+mj-lt"/>
              <a:cs typeface="+mn-cs"/>
            </a:endParaRPr>
          </a:p>
          <a:p>
            <a:pPr fontAlgn="auto">
              <a:spcBef>
                <a:spcPts val="0"/>
              </a:spcBef>
              <a:spcAft>
                <a:spcPts val="0"/>
              </a:spcAft>
              <a:defRPr/>
            </a:pPr>
            <a:endParaRPr lang="pl-PL" sz="2000" kern="0" dirty="0">
              <a:solidFill>
                <a:schemeClr val="tx1">
                  <a:alpha val="100000"/>
                </a:schemeClr>
              </a:solidFill>
              <a:latin typeface="+mj-lt"/>
              <a:cs typeface="+mn-cs"/>
            </a:endParaRPr>
          </a:p>
        </p:txBody>
      </p:sp>
      <p:sp>
        <p:nvSpPr>
          <p:cNvPr id="30724" name="pole tekstowe 17"/>
          <p:cNvSpPr txBox="1">
            <a:spLocks noChangeArrowheads="1"/>
          </p:cNvSpPr>
          <p:nvPr/>
        </p:nvSpPr>
        <p:spPr bwMode="auto">
          <a:xfrm>
            <a:off x="6945723" y="5745163"/>
            <a:ext cx="2058577" cy="246221"/>
          </a:xfrm>
          <a:prstGeom prst="rect">
            <a:avLst/>
          </a:prstGeom>
          <a:noFill/>
          <a:ln w="9525">
            <a:noFill/>
            <a:miter lim="800000"/>
            <a:headEnd/>
            <a:tailEnd/>
          </a:ln>
        </p:spPr>
        <p:txBody>
          <a:bodyPr wrap="none">
            <a:spAutoFit/>
          </a:bodyPr>
          <a:lstStyle/>
          <a:p>
            <a:pPr algn="r"/>
            <a:r>
              <a:rPr lang="pl-PL" sz="1000" dirty="0">
                <a:latin typeface="Calibri" pitchFamily="34" charset="0"/>
              </a:rPr>
              <a:t>Budowa turbiny – materiały </a:t>
            </a:r>
            <a:r>
              <a:rPr lang="pl-PL" sz="1000" dirty="0" smtClean="0">
                <a:latin typeface="Calibri" pitchFamily="34" charset="0"/>
              </a:rPr>
              <a:t>własne.</a:t>
            </a:r>
            <a:endParaRPr lang="pl-PL" sz="1000" dirty="0">
              <a:latin typeface="Calibri" pitchFamily="34" charset="0"/>
            </a:endParaRPr>
          </a:p>
        </p:txBody>
      </p:sp>
      <p:sp>
        <p:nvSpPr>
          <p:cNvPr id="30725" name="Tytuł 1"/>
          <p:cNvSpPr txBox="1">
            <a:spLocks/>
          </p:cNvSpPr>
          <p:nvPr/>
        </p:nvSpPr>
        <p:spPr bwMode="auto">
          <a:xfrm>
            <a:off x="0" y="1264370"/>
            <a:ext cx="9144000" cy="652462"/>
          </a:xfrm>
          <a:prstGeom prst="rect">
            <a:avLst/>
          </a:prstGeom>
          <a:noFill/>
          <a:ln w="9525">
            <a:noFill/>
            <a:miter lim="800000"/>
            <a:headEnd/>
            <a:tailEnd/>
          </a:ln>
        </p:spPr>
        <p:txBody>
          <a:bodyPr anchor="ctr"/>
          <a:lstStyle/>
          <a:p>
            <a:pPr algn="ctr"/>
            <a:r>
              <a:rPr lang="pl-PL" sz="2400" b="1" dirty="0">
                <a:latin typeface="Calibri" pitchFamily="34" charset="0"/>
              </a:rPr>
              <a:t>Podział elektrowni wiatrowych / budowa turbiny</a:t>
            </a:r>
          </a:p>
        </p:txBody>
      </p:sp>
      <p:sp>
        <p:nvSpPr>
          <p:cNvPr id="7" name="pole tekstowe 6"/>
          <p:cNvSpPr txBox="1"/>
          <p:nvPr/>
        </p:nvSpPr>
        <p:spPr>
          <a:xfrm>
            <a:off x="5004048" y="1916832"/>
            <a:ext cx="3744416" cy="830997"/>
          </a:xfrm>
          <a:prstGeom prst="rect">
            <a:avLst/>
          </a:prstGeom>
          <a:noFill/>
        </p:spPr>
        <p:txBody>
          <a:bodyPr wrap="square" rtlCol="0">
            <a:spAutoFit/>
          </a:bodyPr>
          <a:lstStyle/>
          <a:p>
            <a:pPr marL="190500" lvl="4" indent="-190500"/>
            <a:r>
              <a:rPr lang="pl-PL" sz="1600" b="1" kern="0" dirty="0" smtClean="0">
                <a:solidFill>
                  <a:schemeClr val="tx1">
                    <a:alpha val="100000"/>
                  </a:schemeClr>
                </a:solidFill>
                <a:latin typeface="+mn-lt"/>
              </a:rPr>
              <a:t>Podział ze względu na lokalizację:</a:t>
            </a:r>
          </a:p>
          <a:p>
            <a:pPr marL="190500" lvl="4" indent="-190500">
              <a:buFont typeface="Arial" pitchFamily="34" charset="0"/>
              <a:buChar char="•"/>
            </a:pPr>
            <a:r>
              <a:rPr lang="pl-PL" sz="1600" kern="0" dirty="0" smtClean="0">
                <a:solidFill>
                  <a:schemeClr val="tx1">
                    <a:alpha val="100000"/>
                  </a:schemeClr>
                </a:solidFill>
                <a:latin typeface="+mn-lt"/>
              </a:rPr>
              <a:t>na lądzie (</a:t>
            </a:r>
            <a:r>
              <a:rPr lang="pl-PL" sz="1600" i="1" kern="0" dirty="0" err="1" smtClean="0">
                <a:solidFill>
                  <a:schemeClr val="tx1">
                    <a:alpha val="100000"/>
                  </a:schemeClr>
                </a:solidFill>
                <a:latin typeface="+mn-lt"/>
              </a:rPr>
              <a:t>onshore</a:t>
            </a:r>
            <a:r>
              <a:rPr lang="pl-PL" sz="1600" kern="0" dirty="0" smtClean="0">
                <a:solidFill>
                  <a:schemeClr val="tx1">
                    <a:alpha val="100000"/>
                  </a:schemeClr>
                </a:solidFill>
                <a:latin typeface="+mn-lt"/>
              </a:rPr>
              <a:t>),  </a:t>
            </a:r>
          </a:p>
          <a:p>
            <a:pPr marL="190500" lvl="4" indent="-190500">
              <a:buFont typeface="Arial" pitchFamily="34" charset="0"/>
              <a:buChar char="•"/>
            </a:pPr>
            <a:r>
              <a:rPr lang="pl-PL" sz="1600" kern="0" dirty="0" smtClean="0">
                <a:solidFill>
                  <a:schemeClr val="tx1">
                    <a:alpha val="100000"/>
                  </a:schemeClr>
                </a:solidFill>
                <a:latin typeface="+mn-lt"/>
              </a:rPr>
              <a:t>na morzu (</a:t>
            </a:r>
            <a:r>
              <a:rPr lang="pl-PL" sz="1600" i="1" kern="0" dirty="0" err="1" smtClean="0">
                <a:solidFill>
                  <a:schemeClr val="tx1">
                    <a:alpha val="100000"/>
                  </a:schemeClr>
                </a:solidFill>
                <a:latin typeface="+mn-lt"/>
              </a:rPr>
              <a:t>offshore</a:t>
            </a:r>
            <a:r>
              <a:rPr lang="pl-PL" sz="1600" kern="0" dirty="0" smtClean="0">
                <a:solidFill>
                  <a:schemeClr val="tx1">
                    <a:alpha val="100000"/>
                  </a:schemeClr>
                </a:solidFill>
                <a:latin typeface="+mn-lt"/>
              </a:rPr>
              <a:t>).</a:t>
            </a:r>
            <a:endParaRPr lang="pl-PL"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ytuł 1"/>
          <p:cNvSpPr>
            <a:spLocks noGrp="1"/>
          </p:cNvSpPr>
          <p:nvPr>
            <p:ph type="title"/>
          </p:nvPr>
        </p:nvSpPr>
        <p:spPr>
          <a:xfrm>
            <a:off x="0" y="620713"/>
            <a:ext cx="9144000" cy="652462"/>
          </a:xfrm>
        </p:spPr>
        <p:txBody>
          <a:bodyPr/>
          <a:lstStyle/>
          <a:p>
            <a:r>
              <a:rPr lang="pl-PL" sz="2400" dirty="0" smtClean="0"/>
              <a:t>wiatr</a:t>
            </a:r>
          </a:p>
        </p:txBody>
      </p:sp>
      <p:pic>
        <p:nvPicPr>
          <p:cNvPr id="17" name="Obraz 16" descr="Strefy wietrzności Polski.jpg"/>
          <p:cNvPicPr/>
          <p:nvPr/>
        </p:nvPicPr>
        <p:blipFill>
          <a:blip r:embed="rId2" cstate="print"/>
          <a:stretch>
            <a:fillRect/>
          </a:stretch>
        </p:blipFill>
        <p:spPr>
          <a:xfrm>
            <a:off x="2555776" y="1484784"/>
            <a:ext cx="3960440" cy="4392488"/>
          </a:xfrm>
          <a:prstGeom prst="rect">
            <a:avLst/>
          </a:prstGeom>
          <a:ln>
            <a:noFill/>
          </a:ln>
          <a:effectLst>
            <a:softEdge rad="112500"/>
          </a:effectLst>
        </p:spPr>
      </p:pic>
      <p:sp>
        <p:nvSpPr>
          <p:cNvPr id="31747" name="pole tekstowe 6"/>
          <p:cNvSpPr txBox="1">
            <a:spLocks noChangeArrowheads="1"/>
          </p:cNvSpPr>
          <p:nvPr/>
        </p:nvSpPr>
        <p:spPr bwMode="auto">
          <a:xfrm>
            <a:off x="4090072" y="5805488"/>
            <a:ext cx="2359941" cy="246221"/>
          </a:xfrm>
          <a:prstGeom prst="rect">
            <a:avLst/>
          </a:prstGeom>
          <a:noFill/>
          <a:ln w="9525">
            <a:noFill/>
            <a:miter lim="800000"/>
            <a:headEnd/>
            <a:tailEnd/>
          </a:ln>
        </p:spPr>
        <p:txBody>
          <a:bodyPr wrap="none">
            <a:spAutoFit/>
          </a:bodyPr>
          <a:lstStyle/>
          <a:p>
            <a:pPr algn="r"/>
            <a:r>
              <a:rPr lang="pl-PL" sz="1000" dirty="0">
                <a:latin typeface="Calibri" pitchFamily="34" charset="0"/>
              </a:rPr>
              <a:t>Rozkład stref wiatrów –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ytuł 1"/>
          <p:cNvSpPr>
            <a:spLocks noGrp="1"/>
          </p:cNvSpPr>
          <p:nvPr>
            <p:ph type="title"/>
          </p:nvPr>
        </p:nvSpPr>
        <p:spPr>
          <a:xfrm>
            <a:off x="0" y="620713"/>
            <a:ext cx="9144000" cy="652462"/>
          </a:xfrm>
        </p:spPr>
        <p:txBody>
          <a:bodyPr/>
          <a:lstStyle/>
          <a:p>
            <a:r>
              <a:rPr lang="pl-PL" sz="2400" dirty="0" smtClean="0"/>
              <a:t>wiatr</a:t>
            </a:r>
          </a:p>
        </p:txBody>
      </p:sp>
      <p:sp>
        <p:nvSpPr>
          <p:cNvPr id="5" name="Title 2"/>
          <p:cNvSpPr txBox="1">
            <a:spLocks/>
          </p:cNvSpPr>
          <p:nvPr/>
        </p:nvSpPr>
        <p:spPr>
          <a:xfrm>
            <a:off x="575369" y="1196752"/>
            <a:ext cx="8893175" cy="4868862"/>
          </a:xfrm>
          <a:prstGeom prst="rect">
            <a:avLst/>
          </a:prstGeom>
        </p:spPr>
        <p:txBody>
          <a:bodyPr anchor="b"/>
          <a:lstStyle/>
          <a:p>
            <a:pPr fontAlgn="auto">
              <a:spcBef>
                <a:spcPts val="0"/>
              </a:spcBef>
              <a:spcAft>
                <a:spcPts val="0"/>
              </a:spcAft>
              <a:defRPr/>
            </a:pPr>
            <a:r>
              <a:rPr lang="pl-PL" sz="2400" b="1" kern="0" dirty="0">
                <a:solidFill>
                  <a:schemeClr val="tx1">
                    <a:alpha val="100000"/>
                  </a:schemeClr>
                </a:solidFill>
                <a:latin typeface="+mj-lt"/>
                <a:cs typeface="+mn-cs"/>
              </a:rPr>
              <a:t>Korzyści ze stosowania energetyki wiatrowej</a:t>
            </a:r>
            <a:r>
              <a:rPr lang="pl-PL" sz="2400" b="1" kern="0" dirty="0">
                <a:solidFill>
                  <a:schemeClr val="tx1">
                    <a:alpha val="100000"/>
                  </a:schemeClr>
                </a:solidFill>
                <a:latin typeface="+mn-lt"/>
                <a:cs typeface="+mn-cs"/>
              </a:rPr>
              <a:t>:</a:t>
            </a:r>
          </a:p>
          <a:p>
            <a:pPr fontAlgn="auto">
              <a:spcBef>
                <a:spcPts val="0"/>
              </a:spcBef>
              <a:spcAft>
                <a:spcPts val="0"/>
              </a:spcAft>
              <a:defRPr/>
            </a:pPr>
            <a:r>
              <a:rPr lang="pl-PL" sz="1600" u="sng" kern="0" dirty="0">
                <a:solidFill>
                  <a:schemeClr val="tx1">
                    <a:alpha val="100000"/>
                  </a:schemeClr>
                </a:solidFill>
                <a:latin typeface="+mj-lt"/>
                <a:cs typeface="+mn-cs"/>
              </a:rPr>
              <a:t>ekologiczne:</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najmniejszy wpływ na ekosystemy spośród znanych technologii wytwarzania energii,</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ograniczenie emisji gazów cieplarnianych, degradacji siedlisk i zmian klimatycznych,</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niewyczerpalne źródło energii,</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technologia nie zakłóca poziomu wód, nie zanieczyszcza gleby, nie degraduje terenu,</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instalacje nie zajmują dużych powierzchni, przez co mogą współistnieć z uprawami rolnymi,</a:t>
            </a:r>
          </a:p>
          <a:p>
            <a:pPr marL="171450" indent="-171450" fontAlgn="auto">
              <a:spcBef>
                <a:spcPts val="0"/>
              </a:spcBef>
              <a:spcAft>
                <a:spcPts val="600"/>
              </a:spcAft>
              <a:buFont typeface="Arial" pitchFamily="34" charset="0"/>
              <a:buChar char="•"/>
              <a:defRPr/>
            </a:pPr>
            <a:r>
              <a:rPr lang="pl-PL" sz="1600" kern="0" dirty="0">
                <a:solidFill>
                  <a:schemeClr val="tx1">
                    <a:alpha val="100000"/>
                  </a:schemeClr>
                </a:solidFill>
                <a:latin typeface="+mj-lt"/>
                <a:cs typeface="+mn-cs"/>
              </a:rPr>
              <a:t>brak ryzyka poważnej awarii i katastrofy.</a:t>
            </a:r>
          </a:p>
          <a:p>
            <a:pPr fontAlgn="auto">
              <a:spcBef>
                <a:spcPts val="0"/>
              </a:spcBef>
              <a:spcAft>
                <a:spcPts val="600"/>
              </a:spcAft>
              <a:defRPr/>
            </a:pPr>
            <a:r>
              <a:rPr lang="pl-PL" sz="1600" u="sng" kern="0" dirty="0">
                <a:solidFill>
                  <a:schemeClr val="tx1">
                    <a:alpha val="100000"/>
                  </a:schemeClr>
                </a:solidFill>
                <a:latin typeface="+mj-lt"/>
                <a:cs typeface="+mn-cs"/>
              </a:rPr>
              <a:t>gospodarcze i społeczne:</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tworzenie nowych miejsc pracy,</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wzrost bezpieczeństwa energetycznego kraju poprzez dywersyfikację źródeł energii,</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rozwój infrastruktury przesyłowej i komunikacyjnej,</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niskie koszty eksploatacyjne (brak kosztów paliwa i ryzyka wahań jego cen),</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dochód dla państwa z tytułu redukcji emisji </a:t>
            </a:r>
            <a:r>
              <a:rPr lang="pl-PL" sz="1600" dirty="0">
                <a:latin typeface="+mn-lt"/>
                <a:cs typeface="+mn-cs"/>
              </a:rPr>
              <a:t>CO</a:t>
            </a:r>
            <a:r>
              <a:rPr lang="pl-PL" sz="1600" baseline="-25000" dirty="0">
                <a:latin typeface="+mn-lt"/>
                <a:cs typeface="+mn-cs"/>
              </a:rPr>
              <a:t>2</a:t>
            </a:r>
            <a:r>
              <a:rPr lang="pl-PL" sz="1600" kern="0" dirty="0">
                <a:solidFill>
                  <a:schemeClr val="tx1">
                    <a:alpha val="100000"/>
                  </a:schemeClr>
                </a:solidFill>
                <a:latin typeface="+mj-lt"/>
                <a:cs typeface="+mn-cs"/>
              </a:rPr>
              <a:t> i podatku dochodowego,</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dochód dla gmin z  tytułu podatków od nieruchomości bądź dzierżawy gruntów komunalnych,</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dochód dla wydzierżawiających grunty,</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pobudzanie wzrostu gospodarczego,</a:t>
            </a:r>
          </a:p>
          <a:p>
            <a:pPr marL="171450" indent="-171450" fontAlgn="auto">
              <a:spcBef>
                <a:spcPts val="0"/>
              </a:spcBef>
              <a:spcAft>
                <a:spcPts val="0"/>
              </a:spcAft>
              <a:buFont typeface="Arial" pitchFamily="34" charset="0"/>
              <a:buChar char="•"/>
              <a:defRPr/>
            </a:pPr>
            <a:r>
              <a:rPr lang="pl-PL" sz="1600" kern="0" dirty="0">
                <a:solidFill>
                  <a:schemeClr val="tx1">
                    <a:alpha val="100000"/>
                  </a:schemeClr>
                </a:solidFill>
                <a:latin typeface="+mj-lt"/>
                <a:cs typeface="+mn-cs"/>
              </a:rPr>
              <a:t>wpływ na zrównoważony rozwój.</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ytuł 1"/>
          <p:cNvSpPr>
            <a:spLocks noGrp="1"/>
          </p:cNvSpPr>
          <p:nvPr>
            <p:ph type="title"/>
          </p:nvPr>
        </p:nvSpPr>
        <p:spPr>
          <a:xfrm>
            <a:off x="0" y="620713"/>
            <a:ext cx="9144000" cy="652462"/>
          </a:xfrm>
        </p:spPr>
        <p:txBody>
          <a:bodyPr/>
          <a:lstStyle/>
          <a:p>
            <a:r>
              <a:rPr lang="pl-PL" sz="2400" dirty="0" smtClean="0"/>
              <a:t>słońce</a:t>
            </a:r>
          </a:p>
        </p:txBody>
      </p:sp>
      <p:sp>
        <p:nvSpPr>
          <p:cNvPr id="33794" name="Symbol zastępczy zawartości 2"/>
          <p:cNvSpPr>
            <a:spLocks noGrp="1"/>
          </p:cNvSpPr>
          <p:nvPr>
            <p:ph idx="1"/>
          </p:nvPr>
        </p:nvSpPr>
        <p:spPr/>
        <p:txBody>
          <a:bodyPr/>
          <a:lstStyle/>
          <a:p>
            <a:pPr algn="ctr">
              <a:buFont typeface="Arial" charset="0"/>
              <a:buNone/>
            </a:pPr>
            <a:r>
              <a:rPr lang="pl-PL" sz="2400" b="1" dirty="0" smtClean="0"/>
              <a:t>Budowa materii słonecznej a potencjał energetyczny Słońca</a:t>
            </a:r>
          </a:p>
        </p:txBody>
      </p:sp>
      <p:pic>
        <p:nvPicPr>
          <p:cNvPr id="33795" name="Picture 3" descr="slonce"/>
          <p:cNvPicPr>
            <a:picLocks noChangeAspect="1" noChangeArrowheads="1"/>
          </p:cNvPicPr>
          <p:nvPr/>
        </p:nvPicPr>
        <p:blipFill>
          <a:blip r:embed="rId2" cstate="print"/>
          <a:srcRect l="2815" t="16937" r="3146" b="2162"/>
          <a:stretch>
            <a:fillRect/>
          </a:stretch>
        </p:blipFill>
        <p:spPr bwMode="auto">
          <a:xfrm>
            <a:off x="755650" y="2678113"/>
            <a:ext cx="3311525" cy="2862262"/>
          </a:xfrm>
          <a:prstGeom prst="rect">
            <a:avLst/>
          </a:prstGeom>
          <a:noFill/>
          <a:ln w="9525">
            <a:noFill/>
            <a:miter lim="800000"/>
            <a:headEnd/>
            <a:tailEnd/>
          </a:ln>
        </p:spPr>
      </p:pic>
      <p:sp>
        <p:nvSpPr>
          <p:cNvPr id="33796" name="Prostokąt 7"/>
          <p:cNvSpPr>
            <a:spLocks noChangeArrowheads="1"/>
          </p:cNvSpPr>
          <p:nvPr/>
        </p:nvSpPr>
        <p:spPr bwMode="auto">
          <a:xfrm>
            <a:off x="4716463" y="3216275"/>
            <a:ext cx="1703387" cy="368300"/>
          </a:xfrm>
          <a:prstGeom prst="rect">
            <a:avLst/>
          </a:prstGeom>
          <a:noFill/>
          <a:ln w="9525">
            <a:noFill/>
            <a:miter lim="800000"/>
            <a:headEnd/>
            <a:tailEnd/>
          </a:ln>
        </p:spPr>
        <p:txBody>
          <a:bodyPr wrap="none">
            <a:spAutoFit/>
          </a:bodyPr>
          <a:lstStyle/>
          <a:p>
            <a:r>
              <a:rPr lang="pl-PL">
                <a:latin typeface="Calibri" pitchFamily="34" charset="0"/>
              </a:rPr>
              <a:t>m</a:t>
            </a:r>
            <a:r>
              <a:rPr lang="pl-PL" baseline="-25000">
                <a:latin typeface="Calibri" pitchFamily="34" charset="0"/>
              </a:rPr>
              <a:t>s</a:t>
            </a:r>
            <a:r>
              <a:rPr lang="pl-PL">
                <a:latin typeface="Calibri" pitchFamily="34" charset="0"/>
              </a:rPr>
              <a:t>=1,91</a:t>
            </a:r>
            <a:r>
              <a:rPr lang="pl-PL">
                <a:latin typeface="Calibri" pitchFamily="34" charset="0"/>
                <a:sym typeface="Symbol" pitchFamily="18" charset="2"/>
              </a:rPr>
              <a:t></a:t>
            </a:r>
            <a:r>
              <a:rPr lang="pl-PL">
                <a:latin typeface="Calibri" pitchFamily="34" charset="0"/>
              </a:rPr>
              <a:t>10</a:t>
            </a:r>
            <a:r>
              <a:rPr lang="pl-PL" baseline="30000">
                <a:latin typeface="Calibri" pitchFamily="34" charset="0"/>
              </a:rPr>
              <a:t>30 </a:t>
            </a:r>
            <a:r>
              <a:rPr lang="pl-PL">
                <a:latin typeface="Calibri" pitchFamily="34" charset="0"/>
              </a:rPr>
              <a:t>kg </a:t>
            </a:r>
          </a:p>
        </p:txBody>
      </p:sp>
      <p:sp>
        <p:nvSpPr>
          <p:cNvPr id="33797" name="Prostokąt 8"/>
          <p:cNvSpPr>
            <a:spLocks noChangeArrowheads="1"/>
          </p:cNvSpPr>
          <p:nvPr/>
        </p:nvSpPr>
        <p:spPr bwMode="auto">
          <a:xfrm>
            <a:off x="6880225" y="3233738"/>
            <a:ext cx="1350963" cy="369887"/>
          </a:xfrm>
          <a:prstGeom prst="rect">
            <a:avLst/>
          </a:prstGeom>
          <a:noFill/>
          <a:ln w="9525">
            <a:noFill/>
            <a:miter lim="800000"/>
            <a:headEnd/>
            <a:tailEnd/>
          </a:ln>
        </p:spPr>
        <p:txBody>
          <a:bodyPr wrap="none">
            <a:spAutoFit/>
          </a:bodyPr>
          <a:lstStyle/>
          <a:p>
            <a:r>
              <a:rPr lang="pl-PL">
                <a:latin typeface="Calibri" pitchFamily="34" charset="0"/>
              </a:rPr>
              <a:t>P=3,86</a:t>
            </a:r>
            <a:r>
              <a:rPr lang="pl-PL">
                <a:latin typeface="Calibri" pitchFamily="34" charset="0"/>
                <a:sym typeface="Symbol" pitchFamily="18" charset="2"/>
              </a:rPr>
              <a:t></a:t>
            </a:r>
            <a:r>
              <a:rPr lang="pl-PL">
                <a:latin typeface="Calibri" pitchFamily="34" charset="0"/>
              </a:rPr>
              <a:t>10</a:t>
            </a:r>
            <a:r>
              <a:rPr lang="pl-PL" baseline="30000">
                <a:latin typeface="Calibri" pitchFamily="34" charset="0"/>
              </a:rPr>
              <a:t>26</a:t>
            </a:r>
            <a:r>
              <a:rPr lang="pl-PL">
                <a:latin typeface="Calibri" pitchFamily="34" charset="0"/>
              </a:rPr>
              <a:t>J</a:t>
            </a:r>
          </a:p>
        </p:txBody>
      </p:sp>
      <p:pic>
        <p:nvPicPr>
          <p:cNvPr id="33798" name="il_fi" descr="id563"/>
          <p:cNvPicPr>
            <a:picLocks noChangeAspect="1" noChangeArrowheads="1"/>
          </p:cNvPicPr>
          <p:nvPr/>
        </p:nvPicPr>
        <p:blipFill>
          <a:blip r:embed="rId3" cstate="print"/>
          <a:srcRect l="2786" r="3752"/>
          <a:stretch>
            <a:fillRect/>
          </a:stretch>
        </p:blipFill>
        <p:spPr bwMode="auto">
          <a:xfrm>
            <a:off x="4859338" y="3579813"/>
            <a:ext cx="3241675" cy="2181225"/>
          </a:xfrm>
          <a:prstGeom prst="rect">
            <a:avLst/>
          </a:prstGeom>
          <a:noFill/>
          <a:ln w="9525">
            <a:noFill/>
            <a:miter lim="800000"/>
            <a:headEnd/>
            <a:tailEnd/>
          </a:ln>
        </p:spPr>
      </p:pic>
      <p:sp>
        <p:nvSpPr>
          <p:cNvPr id="33799" name="pole tekstowe 12"/>
          <p:cNvSpPr txBox="1">
            <a:spLocks noChangeArrowheads="1"/>
          </p:cNvSpPr>
          <p:nvPr/>
        </p:nvSpPr>
        <p:spPr bwMode="auto">
          <a:xfrm>
            <a:off x="3080618" y="5556250"/>
            <a:ext cx="1131342" cy="246221"/>
          </a:xfrm>
          <a:prstGeom prst="rect">
            <a:avLst/>
          </a:prstGeom>
          <a:noFill/>
          <a:ln w="9525">
            <a:noFill/>
            <a:miter lim="800000"/>
            <a:headEnd/>
            <a:tailEnd/>
          </a:ln>
        </p:spPr>
        <p:txBody>
          <a:bodyPr wrap="square">
            <a:spAutoFit/>
          </a:bodyPr>
          <a:lstStyle/>
          <a:p>
            <a:r>
              <a:rPr lang="pl-PL" sz="1000" dirty="0">
                <a:latin typeface="Calibri" pitchFamily="34" charset="0"/>
              </a:rPr>
              <a:t>Materiały </a:t>
            </a:r>
            <a:r>
              <a:rPr lang="pl-PL" sz="1000" dirty="0" smtClean="0">
                <a:latin typeface="Calibri" pitchFamily="34" charset="0"/>
              </a:rPr>
              <a:t>własne.</a:t>
            </a:r>
            <a:endParaRPr lang="pl-PL" sz="1000" dirty="0">
              <a:latin typeface="Calibri" pitchFamily="34" charset="0"/>
            </a:endParaRPr>
          </a:p>
        </p:txBody>
      </p:sp>
      <p:sp>
        <p:nvSpPr>
          <p:cNvPr id="33800" name="pole tekstowe 13"/>
          <p:cNvSpPr txBox="1">
            <a:spLocks noChangeArrowheads="1"/>
          </p:cNvSpPr>
          <p:nvPr/>
        </p:nvSpPr>
        <p:spPr bwMode="auto">
          <a:xfrm>
            <a:off x="6948215" y="5733256"/>
            <a:ext cx="1152177" cy="246221"/>
          </a:xfrm>
          <a:prstGeom prst="rect">
            <a:avLst/>
          </a:prstGeom>
          <a:noFill/>
          <a:ln w="9525">
            <a:noFill/>
            <a:miter lim="800000"/>
            <a:headEnd/>
            <a:tailEnd/>
          </a:ln>
        </p:spPr>
        <p:txBody>
          <a:bodyPr wrap="square">
            <a:spAutoFit/>
          </a:bodyPr>
          <a:lstStyle/>
          <a:p>
            <a:pPr algn="just"/>
            <a:r>
              <a:rPr lang="pl-PL" sz="1000" dirty="0">
                <a:latin typeface="Calibri" pitchFamily="34" charset="0"/>
              </a:rPr>
              <a:t>Materiały </a:t>
            </a:r>
            <a:r>
              <a:rPr lang="pl-PL" sz="1000" dirty="0" smtClean="0">
                <a:latin typeface="Calibri" pitchFamily="34" charset="0"/>
              </a:rPr>
              <a:t>własne.</a:t>
            </a:r>
            <a:endParaRPr lang="pl-PL" sz="1000" dirty="0">
              <a:latin typeface="Calibri" pitchFamily="34" charset="0"/>
            </a:endParaRPr>
          </a:p>
        </p:txBody>
      </p:sp>
      <p:sp>
        <p:nvSpPr>
          <p:cNvPr id="33801" name="pole tekstowe 10"/>
          <p:cNvSpPr txBox="1">
            <a:spLocks noChangeArrowheads="1"/>
          </p:cNvSpPr>
          <p:nvPr/>
        </p:nvSpPr>
        <p:spPr bwMode="auto">
          <a:xfrm>
            <a:off x="1057275" y="2308225"/>
            <a:ext cx="2709863" cy="369888"/>
          </a:xfrm>
          <a:prstGeom prst="rect">
            <a:avLst/>
          </a:prstGeom>
          <a:noFill/>
          <a:ln w="9525">
            <a:noFill/>
            <a:miter lim="800000"/>
            <a:headEnd/>
            <a:tailEnd/>
          </a:ln>
        </p:spPr>
        <p:txBody>
          <a:bodyPr wrap="none">
            <a:spAutoFit/>
          </a:bodyPr>
          <a:lstStyle/>
          <a:p>
            <a:pPr algn="ctr"/>
            <a:r>
              <a:rPr lang="pl-PL">
                <a:latin typeface="Calibri" pitchFamily="34" charset="0"/>
              </a:rPr>
              <a:t>Budowa materii słonecznej</a:t>
            </a:r>
          </a:p>
        </p:txBody>
      </p:sp>
      <p:sp>
        <p:nvSpPr>
          <p:cNvPr id="33802" name="pole tekstowe 11"/>
          <p:cNvSpPr txBox="1">
            <a:spLocks noChangeArrowheads="1"/>
          </p:cNvSpPr>
          <p:nvPr/>
        </p:nvSpPr>
        <p:spPr bwMode="auto">
          <a:xfrm>
            <a:off x="4787900" y="2314575"/>
            <a:ext cx="3671888" cy="647700"/>
          </a:xfrm>
          <a:prstGeom prst="rect">
            <a:avLst/>
          </a:prstGeom>
          <a:noFill/>
          <a:ln w="9525">
            <a:noFill/>
            <a:miter lim="800000"/>
            <a:headEnd/>
            <a:tailEnd/>
          </a:ln>
        </p:spPr>
        <p:txBody>
          <a:bodyPr>
            <a:spAutoFit/>
          </a:bodyPr>
          <a:lstStyle/>
          <a:p>
            <a:pPr algn="ctr"/>
            <a:r>
              <a:rPr lang="pl-PL" dirty="0">
                <a:latin typeface="Calibri" pitchFamily="34" charset="0"/>
              </a:rPr>
              <a:t>Procesy osłabiania promieniowania słonecznego w atmosferze ziemskiej</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ytuł 1"/>
          <p:cNvSpPr>
            <a:spLocks noGrp="1"/>
          </p:cNvSpPr>
          <p:nvPr>
            <p:ph type="title"/>
          </p:nvPr>
        </p:nvSpPr>
        <p:spPr>
          <a:xfrm>
            <a:off x="0" y="620713"/>
            <a:ext cx="9144000" cy="652462"/>
          </a:xfrm>
        </p:spPr>
        <p:txBody>
          <a:bodyPr/>
          <a:lstStyle/>
          <a:p>
            <a:r>
              <a:rPr lang="pl-PL" sz="2400" dirty="0" smtClean="0"/>
              <a:t>słońce</a:t>
            </a:r>
          </a:p>
        </p:txBody>
      </p:sp>
      <p:sp>
        <p:nvSpPr>
          <p:cNvPr id="34818" name="Symbol zastępczy zawartości 2"/>
          <p:cNvSpPr>
            <a:spLocks noGrp="1"/>
          </p:cNvSpPr>
          <p:nvPr>
            <p:ph idx="1"/>
          </p:nvPr>
        </p:nvSpPr>
        <p:spPr>
          <a:xfrm>
            <a:off x="468313" y="1484313"/>
            <a:ext cx="8229600" cy="4525962"/>
          </a:xfrm>
        </p:spPr>
        <p:txBody>
          <a:bodyPr/>
          <a:lstStyle/>
          <a:p>
            <a:pPr marL="0" indent="0" algn="ctr">
              <a:buFont typeface="Arial" charset="0"/>
              <a:buNone/>
            </a:pPr>
            <a:r>
              <a:rPr lang="pl-PL" sz="2400" b="1" smtClean="0"/>
              <a:t>Średnie roczne sumy usłonecznienia (w godzinach na rok)</a:t>
            </a:r>
          </a:p>
        </p:txBody>
      </p:sp>
      <p:pic>
        <p:nvPicPr>
          <p:cNvPr id="34819" name="Picture 2" descr="12_uslo"/>
          <p:cNvPicPr>
            <a:picLocks noChangeAspect="1" noChangeArrowheads="1"/>
          </p:cNvPicPr>
          <p:nvPr/>
        </p:nvPicPr>
        <p:blipFill>
          <a:blip r:embed="rId2" cstate="print"/>
          <a:srcRect/>
          <a:stretch>
            <a:fillRect/>
          </a:stretch>
        </p:blipFill>
        <p:spPr bwMode="auto">
          <a:xfrm>
            <a:off x="2627313" y="1909763"/>
            <a:ext cx="3744912" cy="3863975"/>
          </a:xfrm>
          <a:prstGeom prst="rect">
            <a:avLst/>
          </a:prstGeom>
          <a:noFill/>
          <a:ln w="9525">
            <a:noFill/>
            <a:miter lim="800000"/>
            <a:headEnd/>
            <a:tailEnd/>
          </a:ln>
        </p:spPr>
      </p:pic>
      <p:sp>
        <p:nvSpPr>
          <p:cNvPr id="34820" name="Prostokąt 15"/>
          <p:cNvSpPr>
            <a:spLocks noChangeArrowheads="1"/>
          </p:cNvSpPr>
          <p:nvPr/>
        </p:nvSpPr>
        <p:spPr bwMode="auto">
          <a:xfrm>
            <a:off x="2627313" y="5805488"/>
            <a:ext cx="3529012" cy="554037"/>
          </a:xfrm>
          <a:prstGeom prst="rect">
            <a:avLst/>
          </a:prstGeom>
          <a:noFill/>
          <a:ln w="9525">
            <a:noFill/>
            <a:miter lim="800000"/>
            <a:headEnd/>
            <a:tailEnd/>
          </a:ln>
        </p:spPr>
        <p:txBody>
          <a:bodyPr>
            <a:spAutoFit/>
          </a:bodyPr>
          <a:lstStyle/>
          <a:p>
            <a:pPr algn="r"/>
            <a:r>
              <a:rPr lang="pl-PL" sz="1000" dirty="0">
                <a:latin typeface="Calibri" pitchFamily="34" charset="0"/>
              </a:rPr>
              <a:t>Atlas klimatu Polski pod redakcją Haliny Lorenc </a:t>
            </a:r>
            <a:br>
              <a:rPr lang="pl-PL" sz="1000" dirty="0">
                <a:latin typeface="Calibri" pitchFamily="34" charset="0"/>
              </a:rPr>
            </a:br>
            <a:r>
              <a:rPr lang="pl-PL" sz="1000" dirty="0">
                <a:latin typeface="Calibri" pitchFamily="34" charset="0"/>
              </a:rPr>
              <a:t>Instytut Meteorologii i Gospodarki Wodnej. Warszawa 2005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ytuł 1"/>
          <p:cNvSpPr>
            <a:spLocks noGrp="1"/>
          </p:cNvSpPr>
          <p:nvPr>
            <p:ph type="title"/>
          </p:nvPr>
        </p:nvSpPr>
        <p:spPr>
          <a:xfrm>
            <a:off x="0" y="620713"/>
            <a:ext cx="9144000" cy="652462"/>
          </a:xfrm>
        </p:spPr>
        <p:txBody>
          <a:bodyPr/>
          <a:lstStyle/>
          <a:p>
            <a:r>
              <a:rPr lang="pl-PL" sz="2400" dirty="0" smtClean="0"/>
              <a:t>słońce</a:t>
            </a:r>
          </a:p>
        </p:txBody>
      </p:sp>
      <p:sp>
        <p:nvSpPr>
          <p:cNvPr id="8" name="Symbol zastępczy zawartości 2"/>
          <p:cNvSpPr>
            <a:spLocks noGrp="1"/>
          </p:cNvSpPr>
          <p:nvPr>
            <p:ph idx="1"/>
          </p:nvPr>
        </p:nvSpPr>
        <p:spPr>
          <a:xfrm>
            <a:off x="539750" y="2492375"/>
            <a:ext cx="8229600" cy="3662363"/>
          </a:xfrm>
        </p:spPr>
        <p:txBody>
          <a:bodyPr rtlCol="0">
            <a:normAutofit/>
          </a:bodyPr>
          <a:lstStyle/>
          <a:p>
            <a:pPr marL="179388" indent="-165100" fontAlgn="auto">
              <a:spcAft>
                <a:spcPts val="0"/>
              </a:spcAft>
              <a:buFont typeface="Arial" pitchFamily="34" charset="0"/>
              <a:buChar char="•"/>
              <a:defRPr/>
            </a:pPr>
            <a:r>
              <a:rPr lang="pl-PL" sz="2000" dirty="0" smtClean="0"/>
              <a:t>Konwersja </a:t>
            </a:r>
            <a:r>
              <a:rPr lang="pl-PL" sz="2000" dirty="0" err="1" smtClean="0"/>
              <a:t>fototermiczna</a:t>
            </a:r>
            <a:endParaRPr lang="pl-PL" sz="2000" dirty="0" smtClean="0"/>
          </a:p>
          <a:p>
            <a:pPr marL="0" indent="0" fontAlgn="auto">
              <a:spcAft>
                <a:spcPts val="0"/>
              </a:spcAft>
              <a:buFont typeface="Arial" pitchFamily="34" charset="0"/>
              <a:buNone/>
              <a:defRPr/>
            </a:pPr>
            <a:r>
              <a:rPr lang="pl-PL" sz="2000" dirty="0" smtClean="0"/>
              <a:t>	(promieniowanie optyczne – </a:t>
            </a:r>
            <a:br>
              <a:rPr lang="pl-PL" sz="2000" dirty="0" smtClean="0"/>
            </a:br>
            <a:r>
              <a:rPr lang="pl-PL" sz="2000" dirty="0" smtClean="0"/>
              <a:t>	ciepło)</a:t>
            </a:r>
          </a:p>
          <a:p>
            <a:pPr fontAlgn="auto">
              <a:spcAft>
                <a:spcPts val="0"/>
              </a:spcAft>
              <a:buFont typeface="Arial" pitchFamily="34" charset="0"/>
              <a:buChar char="•"/>
              <a:defRPr/>
            </a:pPr>
            <a:endParaRPr lang="pl-PL" sz="2000" dirty="0"/>
          </a:p>
          <a:p>
            <a:pPr marL="0" indent="0" fontAlgn="auto">
              <a:spcAft>
                <a:spcPts val="0"/>
              </a:spcAft>
              <a:buFont typeface="Arial" pitchFamily="34" charset="0"/>
              <a:buNone/>
              <a:defRPr/>
            </a:pPr>
            <a:endParaRPr lang="pl-PL" sz="2000" dirty="0" smtClean="0"/>
          </a:p>
          <a:p>
            <a:pPr marL="179388" indent="-165100" fontAlgn="auto">
              <a:spcAft>
                <a:spcPts val="0"/>
              </a:spcAft>
              <a:buFont typeface="Arial" pitchFamily="34" charset="0"/>
              <a:buChar char="•"/>
              <a:defRPr/>
            </a:pPr>
            <a:r>
              <a:rPr lang="pl-PL" sz="2000" dirty="0" smtClean="0"/>
              <a:t>Konwersja fotowoltaiczna</a:t>
            </a:r>
          </a:p>
          <a:p>
            <a:pPr marL="0" indent="0" fontAlgn="auto">
              <a:spcAft>
                <a:spcPts val="0"/>
              </a:spcAft>
              <a:buFont typeface="Arial" pitchFamily="34" charset="0"/>
              <a:buNone/>
              <a:defRPr/>
            </a:pPr>
            <a:r>
              <a:rPr lang="pl-PL" sz="2000" dirty="0" smtClean="0"/>
              <a:t>	(</a:t>
            </a:r>
            <a:r>
              <a:rPr lang="pl-PL" sz="2000" dirty="0"/>
              <a:t>promieniowanie </a:t>
            </a:r>
            <a:r>
              <a:rPr lang="pl-PL" sz="2000" dirty="0" smtClean="0"/>
              <a:t>optyczne – </a:t>
            </a:r>
          </a:p>
          <a:p>
            <a:pPr marL="0" indent="0" fontAlgn="auto">
              <a:spcAft>
                <a:spcPts val="0"/>
              </a:spcAft>
              <a:buFont typeface="Arial" pitchFamily="34" charset="0"/>
              <a:buNone/>
              <a:defRPr/>
            </a:pPr>
            <a:r>
              <a:rPr lang="pl-PL" sz="2000" dirty="0" smtClean="0"/>
              <a:t>	prąd elektryczny)</a:t>
            </a:r>
            <a:endParaRPr lang="pl-PL" sz="2000" dirty="0"/>
          </a:p>
          <a:p>
            <a:pPr marL="0" indent="0" fontAlgn="auto">
              <a:spcAft>
                <a:spcPts val="0"/>
              </a:spcAft>
              <a:buFont typeface="Arial" pitchFamily="34" charset="0"/>
              <a:buNone/>
              <a:defRPr/>
            </a:pPr>
            <a:endParaRPr lang="pl-PL" dirty="0"/>
          </a:p>
          <a:p>
            <a:pPr fontAlgn="auto">
              <a:spcAft>
                <a:spcPts val="0"/>
              </a:spcAft>
              <a:buFont typeface="Arial" pitchFamily="34" charset="0"/>
              <a:buChar char="•"/>
              <a:defRPr/>
            </a:pPr>
            <a:endParaRPr lang="pl-PL" dirty="0"/>
          </a:p>
        </p:txBody>
      </p:sp>
      <p:pic>
        <p:nvPicPr>
          <p:cNvPr id="35843" name="Picture 2"/>
          <p:cNvPicPr>
            <a:picLocks noChangeAspect="1" noChangeArrowheads="1"/>
          </p:cNvPicPr>
          <p:nvPr/>
        </p:nvPicPr>
        <p:blipFill>
          <a:blip r:embed="rId2" cstate="print"/>
          <a:srcRect/>
          <a:stretch>
            <a:fillRect/>
          </a:stretch>
        </p:blipFill>
        <p:spPr bwMode="auto">
          <a:xfrm>
            <a:off x="5538788" y="1196975"/>
            <a:ext cx="3281362" cy="2101850"/>
          </a:xfrm>
          <a:prstGeom prst="rect">
            <a:avLst/>
          </a:prstGeom>
          <a:noFill/>
          <a:ln w="9525">
            <a:noFill/>
            <a:miter lim="800000"/>
            <a:headEnd/>
            <a:tailEnd/>
          </a:ln>
        </p:spPr>
      </p:pic>
      <p:pic>
        <p:nvPicPr>
          <p:cNvPr id="35844" name="il_fi" descr="smud_solarshares"/>
          <p:cNvPicPr>
            <a:picLocks noChangeAspect="1" noChangeArrowheads="1"/>
          </p:cNvPicPr>
          <p:nvPr/>
        </p:nvPicPr>
        <p:blipFill>
          <a:blip r:embed="rId3" cstate="print"/>
          <a:srcRect/>
          <a:stretch>
            <a:fillRect/>
          </a:stretch>
        </p:blipFill>
        <p:spPr bwMode="auto">
          <a:xfrm>
            <a:off x="5545138" y="3833813"/>
            <a:ext cx="3281362" cy="1930400"/>
          </a:xfrm>
          <a:prstGeom prst="rect">
            <a:avLst/>
          </a:prstGeom>
          <a:noFill/>
          <a:ln w="9525">
            <a:noFill/>
            <a:miter lim="800000"/>
            <a:headEnd/>
            <a:tailEnd/>
          </a:ln>
        </p:spPr>
      </p:pic>
      <p:sp>
        <p:nvSpPr>
          <p:cNvPr id="35845" name="Prostokąt 12"/>
          <p:cNvSpPr>
            <a:spLocks noChangeArrowheads="1"/>
          </p:cNvSpPr>
          <p:nvPr/>
        </p:nvSpPr>
        <p:spPr bwMode="auto">
          <a:xfrm>
            <a:off x="5795963" y="5732463"/>
            <a:ext cx="3024187" cy="400110"/>
          </a:xfrm>
          <a:prstGeom prst="rect">
            <a:avLst/>
          </a:prstGeom>
          <a:noFill/>
          <a:ln w="9525">
            <a:noFill/>
            <a:miter lim="800000"/>
            <a:headEnd/>
            <a:tailEnd/>
          </a:ln>
        </p:spPr>
        <p:txBody>
          <a:bodyPr>
            <a:spAutoFit/>
          </a:bodyPr>
          <a:lstStyle/>
          <a:p>
            <a:pPr algn="r"/>
            <a:r>
              <a:rPr lang="pl-PL" sz="1000" dirty="0" err="1">
                <a:latin typeface="Calibri" pitchFamily="34" charset="0"/>
              </a:rPr>
              <a:t>www.fypower.org</a:t>
            </a:r>
            <a:endParaRPr lang="pl-PL" sz="1000" dirty="0">
              <a:latin typeface="Calibri" pitchFamily="34" charset="0"/>
            </a:endParaRPr>
          </a:p>
          <a:p>
            <a:pPr algn="r"/>
            <a:endParaRPr lang="pl-PL" sz="1000" dirty="0">
              <a:latin typeface="Calibri" pitchFamily="34" charset="0"/>
            </a:endParaRPr>
          </a:p>
        </p:txBody>
      </p:sp>
      <p:sp>
        <p:nvSpPr>
          <p:cNvPr id="35846" name="pole tekstowe 20"/>
          <p:cNvSpPr txBox="1">
            <a:spLocks noChangeArrowheads="1"/>
          </p:cNvSpPr>
          <p:nvPr/>
        </p:nvSpPr>
        <p:spPr bwMode="auto">
          <a:xfrm>
            <a:off x="6011863" y="3298825"/>
            <a:ext cx="2716212" cy="400110"/>
          </a:xfrm>
          <a:prstGeom prst="rect">
            <a:avLst/>
          </a:prstGeom>
          <a:noFill/>
          <a:ln w="9525">
            <a:noFill/>
            <a:miter lim="800000"/>
            <a:headEnd/>
            <a:tailEnd/>
          </a:ln>
        </p:spPr>
        <p:txBody>
          <a:bodyPr>
            <a:spAutoFit/>
          </a:bodyPr>
          <a:lstStyle/>
          <a:p>
            <a:pPr algn="r"/>
            <a:r>
              <a:rPr lang="pl-PL" sz="1000" dirty="0" err="1">
                <a:latin typeface="Calibri" pitchFamily="34" charset="0"/>
              </a:rPr>
              <a:t>www.viesmann.pl</a:t>
            </a:r>
            <a:endParaRPr lang="pl-PL" sz="1000" dirty="0">
              <a:latin typeface="Calibri" pitchFamily="34" charset="0"/>
            </a:endParaRPr>
          </a:p>
          <a:p>
            <a:pPr algn="r"/>
            <a:r>
              <a:rPr lang="pl-PL" sz="1000" dirty="0">
                <a:latin typeface="Calibri" pitchFamily="34" charset="0"/>
              </a:rPr>
              <a:t>Kolektor płaski zintegrowany z pokryciem </a:t>
            </a:r>
            <a:r>
              <a:rPr lang="pl-PL" sz="1000" dirty="0" smtClean="0">
                <a:latin typeface="Calibri" pitchFamily="34" charset="0"/>
              </a:rPr>
              <a:t>dachu</a:t>
            </a:r>
            <a:endParaRPr lang="pl-PL" sz="1000" dirty="0">
              <a:latin typeface="Calibri" pitchFamily="34" charset="0"/>
            </a:endParaRPr>
          </a:p>
        </p:txBody>
      </p:sp>
      <p:sp>
        <p:nvSpPr>
          <p:cNvPr id="35847" name="pole tekstowe 11"/>
          <p:cNvSpPr txBox="1">
            <a:spLocks noChangeArrowheads="1"/>
          </p:cNvSpPr>
          <p:nvPr/>
        </p:nvSpPr>
        <p:spPr bwMode="auto">
          <a:xfrm>
            <a:off x="107950" y="1557338"/>
            <a:ext cx="5462588" cy="431800"/>
          </a:xfrm>
          <a:prstGeom prst="rect">
            <a:avLst/>
          </a:prstGeom>
          <a:noFill/>
          <a:ln w="9525">
            <a:noFill/>
            <a:miter lim="800000"/>
            <a:headEnd/>
            <a:tailEnd/>
          </a:ln>
        </p:spPr>
        <p:txBody>
          <a:bodyPr wrap="none">
            <a:spAutoFit/>
          </a:bodyPr>
          <a:lstStyle/>
          <a:p>
            <a:r>
              <a:rPr lang="pl-PL" sz="2200" b="1">
                <a:latin typeface="Calibri" pitchFamily="34" charset="0"/>
              </a:rPr>
              <a:t>Możliwości wykorzystania energii słonecznej:</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ytuł 1"/>
          <p:cNvSpPr>
            <a:spLocks noGrp="1"/>
          </p:cNvSpPr>
          <p:nvPr>
            <p:ph type="title"/>
          </p:nvPr>
        </p:nvSpPr>
        <p:spPr>
          <a:xfrm>
            <a:off x="0" y="620713"/>
            <a:ext cx="9144000" cy="652462"/>
          </a:xfrm>
        </p:spPr>
        <p:txBody>
          <a:bodyPr/>
          <a:lstStyle/>
          <a:p>
            <a:r>
              <a:rPr lang="pl-PL" sz="2400" dirty="0" smtClean="0"/>
              <a:t>słońce</a:t>
            </a:r>
          </a:p>
        </p:txBody>
      </p:sp>
      <p:sp>
        <p:nvSpPr>
          <p:cNvPr id="8" name="Symbol zastępczy zawartości 2"/>
          <p:cNvSpPr>
            <a:spLocks noGrp="1"/>
          </p:cNvSpPr>
          <p:nvPr>
            <p:ph idx="1"/>
          </p:nvPr>
        </p:nvSpPr>
        <p:spPr>
          <a:xfrm>
            <a:off x="539750" y="2276872"/>
            <a:ext cx="8229600" cy="3662363"/>
          </a:xfrm>
        </p:spPr>
        <p:txBody>
          <a:bodyPr rtlCol="0">
            <a:normAutofit/>
          </a:bodyPr>
          <a:lstStyle/>
          <a:p>
            <a:pPr algn="just" fontAlgn="auto">
              <a:spcAft>
                <a:spcPts val="0"/>
              </a:spcAft>
              <a:buNone/>
              <a:defRPr/>
            </a:pPr>
            <a:r>
              <a:rPr lang="pl-PL" sz="1800" u="sng" dirty="0" smtClean="0"/>
              <a:t>Środowiskowe:</a:t>
            </a:r>
          </a:p>
          <a:p>
            <a:pPr algn="just" fontAlgn="auto">
              <a:spcAft>
                <a:spcPts val="0"/>
              </a:spcAft>
              <a:defRPr/>
            </a:pPr>
            <a:r>
              <a:rPr lang="pl-PL" sz="1800" dirty="0" smtClean="0"/>
              <a:t>ograniczenie emisji zanieczyszczeń do środowiska,</a:t>
            </a:r>
          </a:p>
          <a:p>
            <a:pPr algn="just" fontAlgn="auto">
              <a:spcAft>
                <a:spcPts val="0"/>
              </a:spcAft>
              <a:defRPr/>
            </a:pPr>
            <a:r>
              <a:rPr lang="pl-PL" sz="1800" dirty="0" smtClean="0"/>
              <a:t>ograniczenie użytkowania paliw konwencjonalnych i odpadów z ich użytkowania,</a:t>
            </a:r>
          </a:p>
          <a:p>
            <a:pPr algn="just" fontAlgn="auto">
              <a:spcAft>
                <a:spcPts val="0"/>
              </a:spcAft>
              <a:defRPr/>
            </a:pPr>
            <a:r>
              <a:rPr lang="pl-PL" sz="1800" dirty="0"/>
              <a:t>m</a:t>
            </a:r>
            <a:r>
              <a:rPr lang="pl-PL" sz="1800" dirty="0" smtClean="0"/>
              <a:t>ożliwości przywracania funkcjonalności terenom zdegradowanym (np. hałdy pokopalniane, byłe składowiska odpadów niebezpiecznych itp.).</a:t>
            </a:r>
          </a:p>
          <a:p>
            <a:pPr algn="just" fontAlgn="auto">
              <a:spcAft>
                <a:spcPts val="0"/>
              </a:spcAft>
              <a:defRPr/>
            </a:pPr>
            <a:endParaRPr lang="pl-PL" sz="1800" dirty="0" smtClean="0"/>
          </a:p>
          <a:p>
            <a:pPr algn="just" fontAlgn="auto">
              <a:spcAft>
                <a:spcPts val="0"/>
              </a:spcAft>
              <a:buNone/>
              <a:defRPr/>
            </a:pPr>
            <a:r>
              <a:rPr lang="pl-PL" sz="1800" u="sng" dirty="0" smtClean="0"/>
              <a:t>Społeczne:</a:t>
            </a:r>
          </a:p>
          <a:p>
            <a:pPr algn="just" fontAlgn="auto">
              <a:spcAft>
                <a:spcPts val="0"/>
              </a:spcAft>
              <a:defRPr/>
            </a:pPr>
            <a:r>
              <a:rPr lang="pl-PL" sz="1800" dirty="0"/>
              <a:t>w</a:t>
            </a:r>
            <a:r>
              <a:rPr lang="pl-PL" sz="1800" dirty="0" smtClean="0"/>
              <a:t>zrost świadomości ekologicznej,</a:t>
            </a:r>
          </a:p>
          <a:p>
            <a:pPr algn="just" fontAlgn="auto">
              <a:spcAft>
                <a:spcPts val="0"/>
              </a:spcAft>
              <a:defRPr/>
            </a:pPr>
            <a:r>
              <a:rPr lang="pl-PL" sz="1800" dirty="0"/>
              <a:t>w</a:t>
            </a:r>
            <a:r>
              <a:rPr lang="pl-PL" sz="1800" dirty="0" smtClean="0"/>
              <a:t>zrost bezpieczeństwa energetycznego,</a:t>
            </a:r>
          </a:p>
          <a:p>
            <a:pPr algn="just" fontAlgn="auto">
              <a:spcAft>
                <a:spcPts val="0"/>
              </a:spcAft>
              <a:defRPr/>
            </a:pPr>
            <a:r>
              <a:rPr lang="pl-PL" sz="1800" dirty="0"/>
              <a:t>m</a:t>
            </a:r>
            <a:r>
              <a:rPr lang="pl-PL" sz="1800" dirty="0" smtClean="0"/>
              <a:t>ożliwość działań edukacyjnych,</a:t>
            </a:r>
          </a:p>
          <a:p>
            <a:pPr algn="just" fontAlgn="auto">
              <a:spcAft>
                <a:spcPts val="0"/>
              </a:spcAft>
              <a:defRPr/>
            </a:pPr>
            <a:r>
              <a:rPr lang="pl-PL" sz="1800" dirty="0" smtClean="0"/>
              <a:t>nowe miejsca pracy.</a:t>
            </a:r>
          </a:p>
          <a:p>
            <a:pPr fontAlgn="auto">
              <a:spcAft>
                <a:spcPts val="0"/>
              </a:spcAft>
              <a:buNone/>
              <a:defRPr/>
            </a:pPr>
            <a:endParaRPr lang="pl-PL" dirty="0"/>
          </a:p>
        </p:txBody>
      </p:sp>
      <p:sp>
        <p:nvSpPr>
          <p:cNvPr id="35847" name="pole tekstowe 11"/>
          <p:cNvSpPr txBox="1">
            <a:spLocks noChangeArrowheads="1"/>
          </p:cNvSpPr>
          <p:nvPr/>
        </p:nvSpPr>
        <p:spPr bwMode="auto">
          <a:xfrm>
            <a:off x="107950" y="1557338"/>
            <a:ext cx="5341334" cy="430887"/>
          </a:xfrm>
          <a:prstGeom prst="rect">
            <a:avLst/>
          </a:prstGeom>
          <a:noFill/>
          <a:ln w="9525">
            <a:noFill/>
            <a:miter lim="800000"/>
            <a:headEnd/>
            <a:tailEnd/>
          </a:ln>
        </p:spPr>
        <p:txBody>
          <a:bodyPr wrap="none">
            <a:spAutoFit/>
          </a:bodyPr>
          <a:lstStyle/>
          <a:p>
            <a:r>
              <a:rPr lang="pl-PL" sz="2200" b="1" dirty="0" smtClean="0">
                <a:latin typeface="Calibri" pitchFamily="34" charset="0"/>
              </a:rPr>
              <a:t>Korzyści z  </a:t>
            </a:r>
            <a:r>
              <a:rPr lang="pl-PL" sz="2200" b="1" dirty="0">
                <a:latin typeface="Calibri" pitchFamily="34" charset="0"/>
              </a:rPr>
              <a:t>wykorzystania energii słonecznej:</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ytuł 1"/>
          <p:cNvSpPr>
            <a:spLocks noGrp="1"/>
          </p:cNvSpPr>
          <p:nvPr>
            <p:ph type="title"/>
          </p:nvPr>
        </p:nvSpPr>
        <p:spPr>
          <a:xfrm>
            <a:off x="0" y="620713"/>
            <a:ext cx="9144000" cy="652462"/>
          </a:xfrm>
        </p:spPr>
        <p:txBody>
          <a:bodyPr/>
          <a:lstStyle/>
          <a:p>
            <a:r>
              <a:rPr lang="pl-PL" sz="2400" dirty="0" smtClean="0"/>
              <a:t>geotermia</a:t>
            </a:r>
          </a:p>
        </p:txBody>
      </p:sp>
      <p:sp>
        <p:nvSpPr>
          <p:cNvPr id="14" name="Prostokąt zaokrąglony 13"/>
          <p:cNvSpPr/>
          <p:nvPr/>
        </p:nvSpPr>
        <p:spPr>
          <a:xfrm>
            <a:off x="250825" y="1700213"/>
            <a:ext cx="8642350" cy="403383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marL="6350" indent="-6350" algn="just" fontAlgn="auto">
              <a:spcBef>
                <a:spcPts val="0"/>
              </a:spcBef>
              <a:spcAft>
                <a:spcPts val="0"/>
              </a:spcAft>
              <a:defRPr/>
            </a:pPr>
            <a:r>
              <a:rPr lang="pl-PL" sz="2400" dirty="0"/>
              <a:t>Różnica temperatur pomiędzy jądrem Ziemi, a jej powierzchnią, która wynosi ok. 3 000 </a:t>
            </a:r>
            <a:r>
              <a:rPr lang="pl-PL" sz="2400" baseline="30000" dirty="0" err="1" smtClean="0"/>
              <a:t>o</a:t>
            </a:r>
            <a:r>
              <a:rPr lang="pl-PL" sz="2400" dirty="0" err="1" smtClean="0"/>
              <a:t>C</a:t>
            </a:r>
            <a:r>
              <a:rPr lang="pl-PL" sz="2400" dirty="0" smtClean="0"/>
              <a:t> </a:t>
            </a:r>
            <a:r>
              <a:rPr lang="pl-PL" sz="2400" dirty="0"/>
              <a:t>wywołuje przepływ strumienia geotermalnego. </a:t>
            </a:r>
          </a:p>
          <a:p>
            <a:pPr marL="6350" indent="-6350" algn="just" fontAlgn="auto">
              <a:spcBef>
                <a:spcPts val="0"/>
              </a:spcBef>
              <a:spcAft>
                <a:spcPts val="0"/>
              </a:spcAft>
              <a:defRPr/>
            </a:pPr>
            <a:endParaRPr lang="pl-PL" sz="2400" dirty="0"/>
          </a:p>
          <a:p>
            <a:pPr marL="6350" indent="-6350" algn="just" fontAlgn="auto">
              <a:spcBef>
                <a:spcPts val="0"/>
              </a:spcBef>
              <a:spcAft>
                <a:spcPts val="0"/>
              </a:spcAft>
              <a:defRPr/>
            </a:pPr>
            <a:r>
              <a:rPr lang="pl-PL" sz="2400" dirty="0"/>
              <a:t>Woda przemieszcza się do powierzchni Ziemi, gdzie pobiera się jej energię cieplną i wykorzystuje jako OZE. </a:t>
            </a:r>
          </a:p>
          <a:p>
            <a:pPr marL="6350" indent="-6350" algn="just" fontAlgn="auto">
              <a:spcBef>
                <a:spcPts val="0"/>
              </a:spcBef>
              <a:spcAft>
                <a:spcPts val="0"/>
              </a:spcAft>
              <a:defRPr/>
            </a:pPr>
            <a:endParaRPr lang="pl-PL" sz="2400" dirty="0"/>
          </a:p>
          <a:p>
            <a:pPr marL="6350" indent="-6350" algn="just" fontAlgn="auto">
              <a:spcBef>
                <a:spcPts val="0"/>
              </a:spcBef>
              <a:spcAft>
                <a:spcPts val="0"/>
              </a:spcAft>
              <a:defRPr/>
            </a:pPr>
            <a:r>
              <a:rPr lang="pl-PL" sz="2400" dirty="0"/>
              <a:t>Energia geotermalna może być wykorzystywana do produkcji ciepłej wody użytkowej oraz ciepła do centralnego ogrzewania pomieszczeń.</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1"/>
          <p:cNvSpPr>
            <a:spLocks noGrp="1"/>
          </p:cNvSpPr>
          <p:nvPr>
            <p:ph type="title"/>
          </p:nvPr>
        </p:nvSpPr>
        <p:spPr>
          <a:xfrm>
            <a:off x="0" y="620713"/>
            <a:ext cx="9144000" cy="652462"/>
          </a:xfrm>
        </p:spPr>
        <p:txBody>
          <a:bodyPr/>
          <a:lstStyle/>
          <a:p>
            <a:r>
              <a:rPr lang="pl-PL" sz="2400" dirty="0" smtClean="0"/>
              <a:t>geotermia</a:t>
            </a:r>
          </a:p>
        </p:txBody>
      </p:sp>
      <p:pic>
        <p:nvPicPr>
          <p:cNvPr id="37890" name="Obraz 4" descr="schemat geotermii.jpg"/>
          <p:cNvPicPr>
            <a:picLocks noChangeAspect="1" noChangeArrowheads="1"/>
          </p:cNvPicPr>
          <p:nvPr/>
        </p:nvPicPr>
        <p:blipFill>
          <a:blip r:embed="rId2" cstate="print"/>
          <a:srcRect/>
          <a:stretch>
            <a:fillRect/>
          </a:stretch>
        </p:blipFill>
        <p:spPr bwMode="auto">
          <a:xfrm>
            <a:off x="4572000" y="1989138"/>
            <a:ext cx="4224338" cy="3240087"/>
          </a:xfrm>
          <a:prstGeom prst="rect">
            <a:avLst/>
          </a:prstGeom>
          <a:noFill/>
          <a:ln w="9525">
            <a:noFill/>
            <a:miter lim="800000"/>
            <a:headEnd/>
            <a:tailEnd/>
          </a:ln>
        </p:spPr>
      </p:pic>
      <p:pic>
        <p:nvPicPr>
          <p:cNvPr id="37891" name="Obraz 1"/>
          <p:cNvPicPr>
            <a:picLocks noChangeAspect="1" noChangeArrowheads="1"/>
          </p:cNvPicPr>
          <p:nvPr/>
        </p:nvPicPr>
        <p:blipFill>
          <a:blip r:embed="rId3" cstate="print"/>
          <a:srcRect/>
          <a:stretch>
            <a:fillRect/>
          </a:stretch>
        </p:blipFill>
        <p:spPr bwMode="auto">
          <a:xfrm>
            <a:off x="323850" y="1989138"/>
            <a:ext cx="3546475" cy="3240087"/>
          </a:xfrm>
          <a:prstGeom prst="rect">
            <a:avLst/>
          </a:prstGeom>
          <a:noFill/>
          <a:ln w="9525">
            <a:noFill/>
            <a:miter lim="800000"/>
            <a:headEnd/>
            <a:tailEnd/>
          </a:ln>
        </p:spPr>
      </p:pic>
      <p:sp>
        <p:nvSpPr>
          <p:cNvPr id="37892" name="Prostokąt 6"/>
          <p:cNvSpPr>
            <a:spLocks noChangeArrowheads="1"/>
          </p:cNvSpPr>
          <p:nvPr/>
        </p:nvSpPr>
        <p:spPr bwMode="auto">
          <a:xfrm>
            <a:off x="1763688" y="5229225"/>
            <a:ext cx="2132315" cy="246221"/>
          </a:xfrm>
          <a:prstGeom prst="rect">
            <a:avLst/>
          </a:prstGeom>
          <a:noFill/>
          <a:ln w="9525">
            <a:noFill/>
            <a:miter lim="800000"/>
            <a:headEnd/>
            <a:tailEnd/>
          </a:ln>
        </p:spPr>
        <p:txBody>
          <a:bodyPr wrap="none">
            <a:spAutoFit/>
          </a:bodyPr>
          <a:lstStyle/>
          <a:p>
            <a:r>
              <a:rPr lang="pl-PL" sz="1000" dirty="0">
                <a:latin typeface="Calibri" pitchFamily="34" charset="0"/>
              </a:rPr>
              <a:t>Geotermia płytka – materiały </a:t>
            </a:r>
            <a:r>
              <a:rPr lang="pl-PL" sz="1000" dirty="0" smtClean="0">
                <a:latin typeface="Calibri" pitchFamily="34" charset="0"/>
              </a:rPr>
              <a:t>własne.</a:t>
            </a:r>
            <a:endParaRPr lang="pl-PL" sz="1000" dirty="0">
              <a:latin typeface="Calibri" pitchFamily="34" charset="0"/>
            </a:endParaRPr>
          </a:p>
        </p:txBody>
      </p:sp>
      <p:sp>
        <p:nvSpPr>
          <p:cNvPr id="37893" name="Prostokąt 7"/>
          <p:cNvSpPr>
            <a:spLocks noChangeArrowheads="1"/>
          </p:cNvSpPr>
          <p:nvPr/>
        </p:nvSpPr>
        <p:spPr bwMode="auto">
          <a:xfrm>
            <a:off x="6804025" y="5229225"/>
            <a:ext cx="2223686" cy="246221"/>
          </a:xfrm>
          <a:prstGeom prst="rect">
            <a:avLst/>
          </a:prstGeom>
          <a:noFill/>
          <a:ln w="9525">
            <a:noFill/>
            <a:miter lim="800000"/>
            <a:headEnd/>
            <a:tailEnd/>
          </a:ln>
        </p:spPr>
        <p:txBody>
          <a:bodyPr wrap="none">
            <a:spAutoFit/>
          </a:bodyPr>
          <a:lstStyle/>
          <a:p>
            <a:r>
              <a:rPr lang="pl-PL" sz="1000" dirty="0">
                <a:latin typeface="Calibri" pitchFamily="34" charset="0"/>
              </a:rPr>
              <a:t>Geotermia głęboka –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2"/>
          <p:cNvSpPr>
            <a:spLocks noGrp="1"/>
          </p:cNvSpPr>
          <p:nvPr>
            <p:ph type="subTitle" idx="1"/>
          </p:nvPr>
        </p:nvSpPr>
        <p:spPr>
          <a:xfrm>
            <a:off x="0" y="1628800"/>
            <a:ext cx="9144000" cy="2112938"/>
          </a:xfrm>
        </p:spPr>
        <p:txBody>
          <a:bodyPr rtlCol="0">
            <a:noAutofit/>
          </a:bodyPr>
          <a:lstStyle/>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endParaRPr lang="pl-PL" sz="2000" dirty="0"/>
          </a:p>
          <a:p>
            <a:pPr fontAlgn="auto">
              <a:spcAft>
                <a:spcPts val="0"/>
              </a:spcAft>
              <a:buFont typeface="Arial" pitchFamily="34" charset="0"/>
              <a:buNone/>
              <a:defRPr/>
            </a:pPr>
            <a:r>
              <a:rPr lang="pl-PL" sz="2000" dirty="0" smtClean="0"/>
              <a:t>Prezentacja została opracowana na zlecenie </a:t>
            </a:r>
          </a:p>
          <a:p>
            <a:pPr fontAlgn="auto">
              <a:spcAft>
                <a:spcPts val="0"/>
              </a:spcAft>
              <a:buFont typeface="Arial" pitchFamily="34" charset="0"/>
              <a:buNone/>
              <a:defRPr/>
            </a:pPr>
            <a:r>
              <a:rPr lang="pl-PL" sz="2400" b="1" dirty="0" smtClean="0"/>
              <a:t>Fundacji Rozwoju Lubelszczyzny </a:t>
            </a:r>
          </a:p>
          <a:p>
            <a:pPr fontAlgn="auto">
              <a:spcAft>
                <a:spcPts val="0"/>
              </a:spcAft>
              <a:buFont typeface="Arial" pitchFamily="34" charset="0"/>
              <a:buNone/>
              <a:defRPr/>
            </a:pPr>
            <a:r>
              <a:rPr lang="pl-PL" sz="2000" dirty="0" smtClean="0"/>
              <a:t>przez Konsorcjum w składzie </a:t>
            </a:r>
          </a:p>
        </p:txBody>
      </p:sp>
      <p:pic>
        <p:nvPicPr>
          <p:cNvPr id="13315" name="Obraz 5" descr="Ideopolis - logo kolor"/>
          <p:cNvPicPr>
            <a:picLocks noChangeAspect="1" noChangeArrowheads="1"/>
          </p:cNvPicPr>
          <p:nvPr/>
        </p:nvPicPr>
        <p:blipFill>
          <a:blip r:embed="rId2" cstate="print"/>
          <a:srcRect/>
          <a:stretch>
            <a:fillRect/>
          </a:stretch>
        </p:blipFill>
        <p:spPr bwMode="auto">
          <a:xfrm>
            <a:off x="1090744" y="4134055"/>
            <a:ext cx="1008484" cy="672323"/>
          </a:xfrm>
          <a:prstGeom prst="rect">
            <a:avLst/>
          </a:prstGeom>
          <a:noFill/>
          <a:ln w="9525">
            <a:noFill/>
            <a:miter lim="800000"/>
            <a:headEnd/>
            <a:tailEnd/>
          </a:ln>
        </p:spPr>
      </p:pic>
      <p:pic>
        <p:nvPicPr>
          <p:cNvPr id="13316" name="Obraz 6" descr="jpg1000px"/>
          <p:cNvPicPr>
            <a:picLocks noChangeAspect="1" noChangeArrowheads="1"/>
          </p:cNvPicPr>
          <p:nvPr/>
        </p:nvPicPr>
        <p:blipFill>
          <a:blip r:embed="rId3" cstate="print"/>
          <a:srcRect/>
          <a:stretch>
            <a:fillRect/>
          </a:stretch>
        </p:blipFill>
        <p:spPr bwMode="auto">
          <a:xfrm>
            <a:off x="3665532" y="4228180"/>
            <a:ext cx="1800473" cy="535421"/>
          </a:xfrm>
          <a:prstGeom prst="rect">
            <a:avLst/>
          </a:prstGeom>
          <a:noFill/>
          <a:ln w="9525">
            <a:noFill/>
            <a:miter lim="800000"/>
            <a:headEnd/>
            <a:tailEnd/>
          </a:ln>
        </p:spPr>
      </p:pic>
      <p:pic>
        <p:nvPicPr>
          <p:cNvPr id="13317" name="Obraz 7" descr="logo_vgi"/>
          <p:cNvPicPr>
            <a:picLocks noChangeAspect="1" noChangeArrowheads="1"/>
          </p:cNvPicPr>
          <p:nvPr/>
        </p:nvPicPr>
        <p:blipFill>
          <a:blip r:embed="rId4" cstate="print"/>
          <a:srcRect/>
          <a:stretch>
            <a:fillRect/>
          </a:stretch>
        </p:blipFill>
        <p:spPr bwMode="auto">
          <a:xfrm>
            <a:off x="7218876" y="4205492"/>
            <a:ext cx="1207449" cy="600886"/>
          </a:xfrm>
          <a:prstGeom prst="rect">
            <a:avLst/>
          </a:prstGeom>
          <a:noFill/>
          <a:ln w="9525">
            <a:noFill/>
            <a:miter lim="800000"/>
            <a:headEnd/>
            <a:tailEnd/>
          </a:ln>
        </p:spPr>
      </p:pic>
    </p:spTree>
    <p:extLst>
      <p:ext uri="{BB962C8B-B14F-4D97-AF65-F5344CB8AC3E}">
        <p14:creationId xmlns:p14="http://schemas.microsoft.com/office/powerpoint/2010/main" xmlns="" val="1581938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1"/>
          <p:cNvSpPr>
            <a:spLocks noGrp="1"/>
          </p:cNvSpPr>
          <p:nvPr>
            <p:ph type="title"/>
          </p:nvPr>
        </p:nvSpPr>
        <p:spPr>
          <a:xfrm>
            <a:off x="0" y="620713"/>
            <a:ext cx="9144000" cy="652462"/>
          </a:xfrm>
        </p:spPr>
        <p:txBody>
          <a:bodyPr/>
          <a:lstStyle/>
          <a:p>
            <a:r>
              <a:rPr lang="pl-PL" sz="2400" dirty="0" smtClean="0"/>
              <a:t>geotermia</a:t>
            </a:r>
          </a:p>
        </p:txBody>
      </p:sp>
      <p:sp>
        <p:nvSpPr>
          <p:cNvPr id="7" name="pole tekstowe 6"/>
          <p:cNvSpPr txBox="1"/>
          <p:nvPr/>
        </p:nvSpPr>
        <p:spPr>
          <a:xfrm>
            <a:off x="251520" y="1556792"/>
            <a:ext cx="8640960" cy="5016758"/>
          </a:xfrm>
          <a:prstGeom prst="rect">
            <a:avLst/>
          </a:prstGeom>
          <a:noFill/>
        </p:spPr>
        <p:txBody>
          <a:bodyPr wrap="square">
            <a:spAutoFit/>
          </a:bodyPr>
          <a:lstStyle/>
          <a:p>
            <a:pPr algn="just"/>
            <a:r>
              <a:rPr lang="pl-PL" sz="2000" b="1" dirty="0" smtClean="0">
                <a:latin typeface="+mn-lt"/>
                <a:cs typeface="+mn-cs"/>
              </a:rPr>
              <a:t>Korzyści z zastosowania geotermii:</a:t>
            </a:r>
          </a:p>
          <a:p>
            <a:pPr algn="just"/>
            <a:endParaRPr lang="pl-PL" sz="1600" dirty="0" smtClean="0">
              <a:latin typeface="+mn-lt"/>
              <a:cs typeface="+mn-cs"/>
            </a:endParaRPr>
          </a:p>
          <a:p>
            <a:pPr algn="just"/>
            <a:r>
              <a:rPr lang="pl-PL" u="sng" dirty="0" smtClean="0">
                <a:latin typeface="+mn-lt"/>
                <a:cs typeface="+mn-cs"/>
              </a:rPr>
              <a:t>Środowiskowe:</a:t>
            </a:r>
          </a:p>
          <a:p>
            <a:pPr algn="just">
              <a:buFont typeface="Arial" pitchFamily="34" charset="0"/>
              <a:buChar char="•"/>
            </a:pPr>
            <a:endParaRPr lang="pl-PL" dirty="0" smtClean="0">
              <a:latin typeface="+mn-lt"/>
              <a:cs typeface="+mn-cs"/>
            </a:endParaRPr>
          </a:p>
          <a:p>
            <a:pPr marL="173038" indent="-173038" algn="just" fontAlgn="auto">
              <a:spcAft>
                <a:spcPts val="0"/>
              </a:spcAft>
              <a:buFont typeface="Arial" pitchFamily="34" charset="0"/>
              <a:buChar char="•"/>
              <a:defRPr/>
            </a:pPr>
            <a:r>
              <a:rPr lang="pl-PL" dirty="0">
                <a:latin typeface="+mn-lt"/>
              </a:rPr>
              <a:t>o</a:t>
            </a:r>
            <a:r>
              <a:rPr lang="pl-PL" dirty="0" smtClean="0">
                <a:latin typeface="+mn-lt"/>
              </a:rPr>
              <a:t>graniczenie emisji zanieczyszczeń do środowiska,</a:t>
            </a:r>
          </a:p>
          <a:p>
            <a:pPr marL="173038" indent="-173038" algn="just" fontAlgn="auto">
              <a:spcAft>
                <a:spcPts val="0"/>
              </a:spcAft>
              <a:buFont typeface="Arial" pitchFamily="34" charset="0"/>
              <a:buChar char="•"/>
              <a:defRPr/>
            </a:pPr>
            <a:r>
              <a:rPr lang="pl-PL" dirty="0">
                <a:latin typeface="+mn-lt"/>
              </a:rPr>
              <a:t>o</a:t>
            </a:r>
            <a:r>
              <a:rPr lang="pl-PL" dirty="0" smtClean="0">
                <a:latin typeface="+mn-lt"/>
              </a:rPr>
              <a:t>graniczenie użytkowania paliw konwencjonalnych i odpadów z ich użytkowania,</a:t>
            </a:r>
          </a:p>
          <a:p>
            <a:pPr marL="173038" indent="-173038" algn="just" fontAlgn="auto">
              <a:spcAft>
                <a:spcPts val="0"/>
              </a:spcAft>
              <a:buFont typeface="Arial" pitchFamily="34" charset="0"/>
              <a:buChar char="•"/>
              <a:defRPr/>
            </a:pPr>
            <a:r>
              <a:rPr lang="pl-PL" dirty="0">
                <a:latin typeface="+mn-lt"/>
              </a:rPr>
              <a:t>m</a:t>
            </a:r>
            <a:r>
              <a:rPr lang="pl-PL" dirty="0" smtClean="0">
                <a:latin typeface="+mn-lt"/>
              </a:rPr>
              <a:t>ożliwość instalacji technologii an terenach cennych przyrodniczo i krajobrazowo.</a:t>
            </a:r>
          </a:p>
          <a:p>
            <a:pPr marL="173038" indent="-173038" algn="just" fontAlgn="auto">
              <a:spcAft>
                <a:spcPts val="0"/>
              </a:spcAft>
              <a:buFont typeface="Arial" pitchFamily="34" charset="0"/>
              <a:buChar char="•"/>
              <a:defRPr/>
            </a:pPr>
            <a:endParaRPr lang="pl-PL" dirty="0" smtClean="0">
              <a:latin typeface="+mn-lt"/>
            </a:endParaRPr>
          </a:p>
          <a:p>
            <a:pPr marL="173038" indent="-173038" algn="just" fontAlgn="auto">
              <a:spcAft>
                <a:spcPts val="0"/>
              </a:spcAft>
              <a:defRPr/>
            </a:pPr>
            <a:r>
              <a:rPr lang="pl-PL" u="sng" dirty="0" smtClean="0">
                <a:latin typeface="+mn-lt"/>
              </a:rPr>
              <a:t>Społeczne:</a:t>
            </a:r>
          </a:p>
          <a:p>
            <a:pPr marL="173038" indent="-173038" algn="just" fontAlgn="auto">
              <a:spcAft>
                <a:spcPts val="0"/>
              </a:spcAft>
              <a:buFont typeface="Arial" pitchFamily="34" charset="0"/>
              <a:buChar char="•"/>
              <a:defRPr/>
            </a:pPr>
            <a:r>
              <a:rPr lang="pl-PL" dirty="0">
                <a:latin typeface="+mn-lt"/>
              </a:rPr>
              <a:t>w</a:t>
            </a:r>
            <a:r>
              <a:rPr lang="pl-PL" dirty="0" smtClean="0">
                <a:latin typeface="+mn-lt"/>
              </a:rPr>
              <a:t>zrost świadomości ekologicznej,</a:t>
            </a:r>
          </a:p>
          <a:p>
            <a:pPr marL="173038" indent="-173038" algn="just" fontAlgn="auto">
              <a:spcAft>
                <a:spcPts val="0"/>
              </a:spcAft>
              <a:buFont typeface="Arial" pitchFamily="34" charset="0"/>
              <a:buChar char="•"/>
              <a:defRPr/>
            </a:pPr>
            <a:r>
              <a:rPr lang="pl-PL" dirty="0">
                <a:latin typeface="+mn-lt"/>
              </a:rPr>
              <a:t>w</a:t>
            </a:r>
            <a:r>
              <a:rPr lang="pl-PL" dirty="0" smtClean="0">
                <a:latin typeface="+mn-lt"/>
              </a:rPr>
              <a:t>zrost bezpieczeństwa energetycznego,</a:t>
            </a:r>
          </a:p>
          <a:p>
            <a:pPr marL="173038" indent="-173038" algn="just" fontAlgn="auto">
              <a:spcAft>
                <a:spcPts val="0"/>
              </a:spcAft>
              <a:buFont typeface="Arial" pitchFamily="34" charset="0"/>
              <a:buChar char="•"/>
              <a:defRPr/>
            </a:pPr>
            <a:r>
              <a:rPr lang="pl-PL" dirty="0">
                <a:latin typeface="+mn-lt"/>
              </a:rPr>
              <a:t>m</a:t>
            </a:r>
            <a:r>
              <a:rPr lang="pl-PL" dirty="0" smtClean="0">
                <a:latin typeface="+mn-lt"/>
              </a:rPr>
              <a:t>ożliwość działania edukacyjne,</a:t>
            </a:r>
          </a:p>
          <a:p>
            <a:pPr marL="173038" indent="-173038" algn="just" fontAlgn="auto">
              <a:spcAft>
                <a:spcPts val="0"/>
              </a:spcAft>
              <a:buFont typeface="Arial" pitchFamily="34" charset="0"/>
              <a:buChar char="•"/>
              <a:defRPr/>
            </a:pPr>
            <a:r>
              <a:rPr lang="pl-PL" dirty="0">
                <a:latin typeface="+mn-lt"/>
              </a:rPr>
              <a:t>n</a:t>
            </a:r>
            <a:r>
              <a:rPr lang="pl-PL" dirty="0" smtClean="0">
                <a:latin typeface="+mn-lt"/>
              </a:rPr>
              <a:t>owe miejsca pracy.</a:t>
            </a:r>
          </a:p>
          <a:p>
            <a:pPr marL="173038" indent="-173038" algn="just" fontAlgn="auto">
              <a:spcAft>
                <a:spcPts val="0"/>
              </a:spcAft>
              <a:buFont typeface="Arial" pitchFamily="34" charset="0"/>
              <a:buChar char="•"/>
              <a:defRPr/>
            </a:pPr>
            <a:endParaRPr lang="pl-PL" dirty="0" smtClean="0">
              <a:latin typeface="+mn-lt"/>
            </a:endParaRPr>
          </a:p>
          <a:p>
            <a:pPr algn="just"/>
            <a:endParaRPr lang="pl-PL" sz="1600" dirty="0" smtClean="0">
              <a:latin typeface="+mn-lt"/>
              <a:cs typeface="+mn-cs"/>
            </a:endParaRPr>
          </a:p>
          <a:p>
            <a:pPr algn="just"/>
            <a:endParaRPr lang="pl-PL" sz="1600" dirty="0">
              <a:latin typeface="+mn-lt"/>
              <a:cs typeface="+mn-cs"/>
            </a:endParaRPr>
          </a:p>
          <a:p>
            <a:pPr algn="just" fontAlgn="auto">
              <a:spcBef>
                <a:spcPts val="0"/>
              </a:spcBef>
              <a:spcAft>
                <a:spcPts val="0"/>
              </a:spcAft>
              <a:defRPr/>
            </a:pPr>
            <a:endParaRPr lang="pl-PL" dirty="0">
              <a:latin typeface="+mn-lt"/>
              <a:cs typeface="+mn-cs"/>
            </a:endParaRPr>
          </a:p>
          <a:p>
            <a:pPr algn="just" fontAlgn="auto">
              <a:spcBef>
                <a:spcPts val="0"/>
              </a:spcBef>
              <a:spcAft>
                <a:spcPts val="0"/>
              </a:spcAft>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ytuł 1"/>
          <p:cNvSpPr>
            <a:spLocks noGrp="1"/>
          </p:cNvSpPr>
          <p:nvPr>
            <p:ph type="title"/>
          </p:nvPr>
        </p:nvSpPr>
        <p:spPr>
          <a:xfrm>
            <a:off x="0" y="1047750"/>
            <a:ext cx="9144000" cy="652463"/>
          </a:xfrm>
        </p:spPr>
        <p:txBody>
          <a:bodyPr/>
          <a:lstStyle/>
          <a:p>
            <a:r>
              <a:rPr lang="pl-PL" sz="2400" b="1" dirty="0" smtClean="0"/>
              <a:t>Potencjał wody w skali województwa</a:t>
            </a:r>
          </a:p>
        </p:txBody>
      </p:sp>
      <p:pic>
        <p:nvPicPr>
          <p:cNvPr id="38914" name="Obraz 10" descr="mapa hygrologiczna województwa lubelskiego.JPG"/>
          <p:cNvPicPr>
            <a:picLocks noChangeAspect="1"/>
          </p:cNvPicPr>
          <p:nvPr/>
        </p:nvPicPr>
        <p:blipFill>
          <a:blip r:embed="rId2" cstate="print"/>
          <a:srcRect/>
          <a:stretch>
            <a:fillRect/>
          </a:stretch>
        </p:blipFill>
        <p:spPr bwMode="auto">
          <a:xfrm>
            <a:off x="611560" y="1556792"/>
            <a:ext cx="3368675" cy="4176713"/>
          </a:xfrm>
          <a:prstGeom prst="rect">
            <a:avLst/>
          </a:prstGeom>
          <a:noFill/>
          <a:ln w="9525">
            <a:noFill/>
            <a:miter lim="800000"/>
            <a:headEnd/>
            <a:tailEnd/>
          </a:ln>
        </p:spPr>
      </p:pic>
      <p:sp>
        <p:nvSpPr>
          <p:cNvPr id="9" name="pole tekstowe 8"/>
          <p:cNvSpPr txBox="1"/>
          <p:nvPr/>
        </p:nvSpPr>
        <p:spPr>
          <a:xfrm>
            <a:off x="3995936" y="2852738"/>
            <a:ext cx="5148065" cy="2646878"/>
          </a:xfrm>
          <a:prstGeom prst="rect">
            <a:avLst/>
          </a:prstGeom>
          <a:noFill/>
        </p:spPr>
        <p:txBody>
          <a:bodyPr wrap="square">
            <a:spAutoFit/>
          </a:bodyPr>
          <a:lstStyle/>
          <a:p>
            <a:pPr marL="171450" indent="-171450">
              <a:buFont typeface="Arial" charset="0"/>
              <a:buChar char="•"/>
            </a:pPr>
            <a:r>
              <a:rPr lang="pl-PL" sz="2000" dirty="0">
                <a:latin typeface="Calibri" pitchFamily="34" charset="0"/>
              </a:rPr>
              <a:t>707,22 </a:t>
            </a:r>
            <a:r>
              <a:rPr lang="pl-PL" sz="2000" dirty="0" err="1">
                <a:latin typeface="Calibri" pitchFamily="34" charset="0"/>
              </a:rPr>
              <a:t>GWh</a:t>
            </a:r>
            <a:r>
              <a:rPr lang="pl-PL" sz="2000" dirty="0">
                <a:latin typeface="Calibri" pitchFamily="34" charset="0"/>
              </a:rPr>
              <a:t>/rok</a:t>
            </a:r>
            <a:r>
              <a:rPr lang="pl-PL" dirty="0">
                <a:latin typeface="Calibri" pitchFamily="34" charset="0"/>
              </a:rPr>
              <a:t> – potencjał teoretyczny</a:t>
            </a:r>
          </a:p>
          <a:p>
            <a:pPr marL="171450" indent="-171450">
              <a:buFont typeface="Arial" charset="0"/>
              <a:buChar char="•"/>
            </a:pPr>
            <a:endParaRPr lang="pl-PL" dirty="0">
              <a:latin typeface="Calibri" pitchFamily="34" charset="0"/>
            </a:endParaRPr>
          </a:p>
          <a:p>
            <a:pPr marL="171450" indent="-171450"/>
            <a:r>
              <a:rPr lang="pl-PL" dirty="0">
                <a:latin typeface="Calibri" pitchFamily="34" charset="0"/>
              </a:rPr>
              <a:t> </a:t>
            </a:r>
          </a:p>
          <a:p>
            <a:pPr marL="171450" indent="-171450">
              <a:buFont typeface="Arial" charset="0"/>
              <a:buChar char="•"/>
            </a:pPr>
            <a:r>
              <a:rPr lang="pl-PL" sz="2000" dirty="0">
                <a:latin typeface="Calibri" pitchFamily="34" charset="0"/>
              </a:rPr>
              <a:t>354 </a:t>
            </a:r>
            <a:r>
              <a:rPr lang="pl-PL" sz="2000" dirty="0" err="1">
                <a:latin typeface="Calibri" pitchFamily="34" charset="0"/>
              </a:rPr>
              <a:t>GWh</a:t>
            </a:r>
            <a:r>
              <a:rPr lang="pl-PL" sz="2000" dirty="0">
                <a:latin typeface="Calibri" pitchFamily="34" charset="0"/>
              </a:rPr>
              <a:t>/rok</a:t>
            </a:r>
            <a:r>
              <a:rPr lang="pl-PL" dirty="0">
                <a:latin typeface="Calibri" pitchFamily="34" charset="0"/>
              </a:rPr>
              <a:t> – potencjał </a:t>
            </a:r>
            <a:r>
              <a:rPr lang="pl-PL" dirty="0" smtClean="0">
                <a:latin typeface="Calibri" pitchFamily="34" charset="0"/>
              </a:rPr>
              <a:t>techniczny</a:t>
            </a:r>
          </a:p>
          <a:p>
            <a:pPr marL="171450" indent="-171450">
              <a:buFont typeface="Arial" charset="0"/>
              <a:buChar char="•"/>
            </a:pPr>
            <a:endParaRPr lang="pl-PL" dirty="0" smtClean="0">
              <a:latin typeface="Calibri" pitchFamily="34" charset="0"/>
            </a:endParaRPr>
          </a:p>
          <a:p>
            <a:pPr marL="171450" indent="-171450">
              <a:buFont typeface="Arial" charset="0"/>
              <a:buChar char="•"/>
            </a:pPr>
            <a:r>
              <a:rPr lang="pl-PL" dirty="0" smtClean="0">
                <a:latin typeface="Calibri" pitchFamily="34" charset="0"/>
              </a:rPr>
              <a:t>15,65 </a:t>
            </a:r>
            <a:r>
              <a:rPr lang="pl-PL" dirty="0" err="1" smtClean="0">
                <a:latin typeface="Calibri" pitchFamily="34" charset="0"/>
              </a:rPr>
              <a:t>GWh</a:t>
            </a:r>
            <a:r>
              <a:rPr lang="pl-PL" dirty="0" smtClean="0">
                <a:latin typeface="Calibri" pitchFamily="34" charset="0"/>
              </a:rPr>
              <a:t>/rok – ekonomicznie uzasadniony (obliczony na potrzeby niniejszego opracowania), przy koszcie inwestycji w wysokości  ok. 72,5 mln zł.</a:t>
            </a:r>
            <a:endParaRPr lang="pl-PL" dirty="0">
              <a:latin typeface="Calibri" pitchFamily="34" charset="0"/>
            </a:endParaRPr>
          </a:p>
          <a:p>
            <a:pPr marL="171450" indent="-171450"/>
            <a:endParaRPr lang="pl-PL" dirty="0">
              <a:latin typeface="Calibri" pitchFamily="34" charset="0"/>
            </a:endParaRPr>
          </a:p>
        </p:txBody>
      </p:sp>
      <p:sp>
        <p:nvSpPr>
          <p:cNvPr id="38916" name="Prostokąt 6"/>
          <p:cNvSpPr>
            <a:spLocks noChangeArrowheads="1"/>
          </p:cNvSpPr>
          <p:nvPr/>
        </p:nvSpPr>
        <p:spPr bwMode="auto">
          <a:xfrm>
            <a:off x="539552" y="5733256"/>
            <a:ext cx="3616696" cy="246221"/>
          </a:xfrm>
          <a:prstGeom prst="rect">
            <a:avLst/>
          </a:prstGeom>
          <a:noFill/>
          <a:ln w="9525">
            <a:noFill/>
            <a:miter lim="800000"/>
            <a:headEnd/>
            <a:tailEnd/>
          </a:ln>
        </p:spPr>
        <p:txBody>
          <a:bodyPr wrap="none">
            <a:spAutoFit/>
          </a:bodyPr>
          <a:lstStyle/>
          <a:p>
            <a:r>
              <a:rPr lang="pl-PL" sz="1000" dirty="0">
                <a:latin typeface="Calibri" pitchFamily="34" charset="0"/>
              </a:rPr>
              <a:t>Mapa hydrologiczna województwa lubelskiego –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0" y="1047750"/>
            <a:ext cx="9144000" cy="652463"/>
          </a:xfrm>
        </p:spPr>
        <p:txBody>
          <a:bodyPr/>
          <a:lstStyle/>
          <a:p>
            <a:r>
              <a:rPr lang="pl-PL" sz="2400" b="1" dirty="0" smtClean="0"/>
              <a:t>potencjał biogazu w skali województwa</a:t>
            </a:r>
          </a:p>
        </p:txBody>
      </p:sp>
      <p:sp>
        <p:nvSpPr>
          <p:cNvPr id="9" name="pole tekstowe 8"/>
          <p:cNvSpPr txBox="1"/>
          <p:nvPr/>
        </p:nvSpPr>
        <p:spPr>
          <a:xfrm>
            <a:off x="251520" y="1556792"/>
            <a:ext cx="8640960" cy="5078313"/>
          </a:xfrm>
          <a:prstGeom prst="rect">
            <a:avLst/>
          </a:prstGeom>
          <a:noFill/>
        </p:spPr>
        <p:txBody>
          <a:bodyPr wrap="square">
            <a:spAutoFit/>
          </a:bodyPr>
          <a:lstStyle/>
          <a:p>
            <a:pPr algn="just"/>
            <a:r>
              <a:rPr lang="pl-PL" sz="1600" dirty="0" smtClean="0">
                <a:latin typeface="+mn-lt"/>
                <a:cs typeface="+mn-cs"/>
              </a:rPr>
              <a:t>Teoretycznie </a:t>
            </a:r>
            <a:r>
              <a:rPr lang="pl-PL" sz="1600" dirty="0">
                <a:latin typeface="+mn-lt"/>
                <a:cs typeface="+mn-cs"/>
              </a:rPr>
              <a:t>całe województwo lubelskie może być producentem energii pochodzącej z wykorzystania biogazu. </a:t>
            </a:r>
            <a:r>
              <a:rPr lang="pl-PL" sz="1600" dirty="0" smtClean="0">
                <a:latin typeface="+mn-lt"/>
                <a:cs typeface="+mn-cs"/>
              </a:rPr>
              <a:t>Program Rozwoju Energetyki w Województwie Lubelskim szacuje </a:t>
            </a:r>
            <a:r>
              <a:rPr lang="pl-PL" sz="1600" dirty="0" smtClean="0">
                <a:latin typeface="+mn-lt"/>
              </a:rPr>
              <a:t>roczny potencjał energetyczny odpadów z rolnictwa na ok. 18,8 PJ. Należałoby do tego dodać odpady poprodukcyjne </a:t>
            </a:r>
            <a:br>
              <a:rPr lang="pl-PL" sz="1600" dirty="0" smtClean="0">
                <a:latin typeface="+mn-lt"/>
              </a:rPr>
            </a:br>
            <a:r>
              <a:rPr lang="pl-PL" sz="1600" dirty="0" smtClean="0">
                <a:latin typeface="+mn-lt"/>
              </a:rPr>
              <a:t>z przetwórstwa rolno-spożywczego, przemysły mięsnego, mlecznego, cukrowego, browarnianego, gorzelnianego itp.</a:t>
            </a:r>
          </a:p>
          <a:p>
            <a:pPr algn="just"/>
            <a:endParaRPr lang="pl-PL" sz="1600" dirty="0" smtClean="0">
              <a:latin typeface="+mn-lt"/>
            </a:endParaRPr>
          </a:p>
          <a:p>
            <a:pPr algn="just"/>
            <a:r>
              <a:rPr lang="pl-PL" sz="1600" dirty="0" smtClean="0">
                <a:latin typeface="+mn-lt"/>
                <a:cs typeface="+mn-cs"/>
              </a:rPr>
              <a:t>Szczegółowe </a:t>
            </a:r>
            <a:r>
              <a:rPr lang="pl-PL" sz="1600" dirty="0">
                <a:latin typeface="+mn-lt"/>
                <a:cs typeface="+mn-cs"/>
              </a:rPr>
              <a:t>określenie, czy możliwe będzie skorzystanie z tej technologii w danej lokalizacji </a:t>
            </a:r>
            <a:r>
              <a:rPr lang="pl-PL" sz="1600" dirty="0" smtClean="0">
                <a:latin typeface="+mn-lt"/>
                <a:cs typeface="+mn-cs"/>
              </a:rPr>
              <a:t/>
            </a:r>
            <a:br>
              <a:rPr lang="pl-PL" sz="1600" dirty="0" smtClean="0">
                <a:latin typeface="+mn-lt"/>
                <a:cs typeface="+mn-cs"/>
              </a:rPr>
            </a:br>
            <a:r>
              <a:rPr lang="pl-PL" sz="1600" dirty="0" smtClean="0">
                <a:latin typeface="+mn-lt"/>
                <a:cs typeface="+mn-cs"/>
              </a:rPr>
              <a:t>(</a:t>
            </a:r>
            <a:r>
              <a:rPr lang="pl-PL" sz="1600" dirty="0">
                <a:latin typeface="+mn-lt"/>
                <a:cs typeface="+mn-cs"/>
              </a:rPr>
              <a:t>na terenie danej gminy, powiatu), zależy od korelacji trzech czynników:</a:t>
            </a:r>
          </a:p>
          <a:p>
            <a:pPr algn="just" fontAlgn="auto">
              <a:spcBef>
                <a:spcPts val="0"/>
              </a:spcBef>
              <a:spcAft>
                <a:spcPts val="0"/>
              </a:spcAft>
              <a:defRPr/>
            </a:pPr>
            <a:endParaRPr lang="pl-PL" sz="1600" dirty="0">
              <a:latin typeface="+mn-lt"/>
              <a:cs typeface="+mn-cs"/>
            </a:endParaRPr>
          </a:p>
          <a:p>
            <a:pPr marL="171450" indent="-171450" algn="just" fontAlgn="auto">
              <a:spcBef>
                <a:spcPts val="0"/>
              </a:spcBef>
              <a:spcAft>
                <a:spcPts val="0"/>
              </a:spcAft>
              <a:buFont typeface="Arial" pitchFamily="34" charset="0"/>
              <a:buChar char="•"/>
              <a:defRPr/>
            </a:pPr>
            <a:r>
              <a:rPr lang="pl-PL" sz="1600" dirty="0">
                <a:latin typeface="+mn-lt"/>
                <a:cs typeface="+mn-cs"/>
              </a:rPr>
              <a:t>dostępności substratu (techniczna możliwość i ekonomiczne uzasadnienie jego pozyskania),</a:t>
            </a:r>
          </a:p>
          <a:p>
            <a:pPr marL="171450" indent="-171450" algn="just" fontAlgn="auto">
              <a:spcBef>
                <a:spcPts val="0"/>
              </a:spcBef>
              <a:spcAft>
                <a:spcPts val="0"/>
              </a:spcAft>
              <a:buFont typeface="Arial" pitchFamily="34" charset="0"/>
              <a:buChar char="•"/>
              <a:defRPr/>
            </a:pPr>
            <a:r>
              <a:rPr lang="pl-PL" sz="1600" dirty="0" smtClean="0">
                <a:latin typeface="+mn-lt"/>
                <a:cs typeface="+mn-cs"/>
              </a:rPr>
              <a:t>warunków </a:t>
            </a:r>
            <a:r>
              <a:rPr lang="pl-PL" sz="1600" dirty="0">
                <a:latin typeface="+mn-lt"/>
                <a:cs typeface="+mn-cs"/>
              </a:rPr>
              <a:t>środowiskowych w danej lokalizacji (ewentualny wpływ na obszary chronione, utylizacja osadu pofermentacyjnego),</a:t>
            </a:r>
          </a:p>
          <a:p>
            <a:pPr marL="171450" indent="-171450" algn="just" fontAlgn="auto">
              <a:spcBef>
                <a:spcPts val="0"/>
              </a:spcBef>
              <a:spcAft>
                <a:spcPts val="0"/>
              </a:spcAft>
              <a:buFont typeface="Arial" pitchFamily="34" charset="0"/>
              <a:buChar char="•"/>
              <a:defRPr/>
            </a:pPr>
            <a:r>
              <a:rPr lang="pl-PL" sz="1600" dirty="0" smtClean="0">
                <a:latin typeface="+mn-lt"/>
                <a:cs typeface="+mn-cs"/>
              </a:rPr>
              <a:t>odpowiedniej </a:t>
            </a:r>
            <a:r>
              <a:rPr lang="pl-PL" sz="1600" dirty="0">
                <a:latin typeface="+mn-lt"/>
                <a:cs typeface="+mn-cs"/>
              </a:rPr>
              <a:t>lokalizacji dla inwestycji (odległość od Głównych Punktów </a:t>
            </a:r>
            <a:r>
              <a:rPr lang="pl-PL" sz="1600" dirty="0" smtClean="0">
                <a:latin typeface="+mn-lt"/>
                <a:cs typeface="+mn-cs"/>
              </a:rPr>
              <a:t>Zasilających (GPZ), </a:t>
            </a:r>
            <a:r>
              <a:rPr lang="pl-PL" sz="1600" dirty="0">
                <a:latin typeface="+mn-lt"/>
                <a:cs typeface="+mn-cs"/>
              </a:rPr>
              <a:t>techniczna możliwość podłączenia instalacji do </a:t>
            </a:r>
            <a:r>
              <a:rPr lang="pl-PL" sz="1600" dirty="0" smtClean="0">
                <a:latin typeface="+mn-lt"/>
                <a:cs typeface="+mn-cs"/>
              </a:rPr>
              <a:t>sieci elektroenergetycznej).</a:t>
            </a:r>
          </a:p>
          <a:p>
            <a:pPr marL="171450" indent="-171450" algn="just" fontAlgn="auto">
              <a:spcBef>
                <a:spcPts val="0"/>
              </a:spcBef>
              <a:spcAft>
                <a:spcPts val="0"/>
              </a:spcAft>
              <a:buFont typeface="Arial" pitchFamily="34" charset="0"/>
              <a:buChar char="•"/>
              <a:defRPr/>
            </a:pPr>
            <a:endParaRPr lang="pl-PL" sz="1600" dirty="0" smtClean="0">
              <a:latin typeface="+mn-lt"/>
              <a:cs typeface="+mn-cs"/>
            </a:endParaRPr>
          </a:p>
          <a:p>
            <a:pPr indent="6350" algn="just" fontAlgn="auto">
              <a:spcBef>
                <a:spcPts val="0"/>
              </a:spcBef>
              <a:spcAft>
                <a:spcPts val="0"/>
              </a:spcAft>
              <a:defRPr/>
            </a:pPr>
            <a:r>
              <a:rPr lang="pl-PL" sz="1600" dirty="0" smtClean="0">
                <a:latin typeface="+mn-lt"/>
                <a:cs typeface="+mn-cs"/>
              </a:rPr>
              <a:t>Na potrzeby niniejszego opracowania oszacowano potencjał ekonomicznie uzasadniony w wysokości 38,8 MW mocy wytwórczej energii elektrycznej i cieplnej. W skali roku daje to 314,24 </a:t>
            </a:r>
            <a:r>
              <a:rPr lang="pl-PL" sz="1600" dirty="0" err="1" smtClean="0">
                <a:latin typeface="+mn-lt"/>
                <a:cs typeface="+mn-cs"/>
              </a:rPr>
              <a:t>GWh</a:t>
            </a:r>
            <a:r>
              <a:rPr lang="pl-PL" sz="1600" dirty="0" smtClean="0">
                <a:latin typeface="+mn-lt"/>
                <a:cs typeface="+mn-cs"/>
              </a:rPr>
              <a:t> energii elektrycznej i  ok. 1,13 mln GJ energii cieplnej. Kosz takich inwestycji wyniesie ok. 0,5mld zł.</a:t>
            </a:r>
            <a:endParaRPr lang="pl-PL" sz="1600" dirty="0">
              <a:latin typeface="+mn-lt"/>
              <a:cs typeface="+mn-cs"/>
            </a:endParaRPr>
          </a:p>
          <a:p>
            <a:pPr algn="just" fontAlgn="auto">
              <a:spcBef>
                <a:spcPts val="0"/>
              </a:spcBef>
              <a:spcAft>
                <a:spcPts val="0"/>
              </a:spcAft>
              <a:defRPr/>
            </a:pPr>
            <a:endParaRPr lang="pl-PL" dirty="0">
              <a:latin typeface="+mn-lt"/>
              <a:cs typeface="+mn-cs"/>
            </a:endParaRPr>
          </a:p>
          <a:p>
            <a:pPr algn="just" fontAlgn="auto">
              <a:spcBef>
                <a:spcPts val="0"/>
              </a:spcBef>
              <a:spcAft>
                <a:spcPts val="0"/>
              </a:spcAft>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ytuł 1"/>
          <p:cNvSpPr>
            <a:spLocks noGrp="1"/>
          </p:cNvSpPr>
          <p:nvPr>
            <p:ph type="title"/>
          </p:nvPr>
        </p:nvSpPr>
        <p:spPr>
          <a:xfrm>
            <a:off x="0" y="908720"/>
            <a:ext cx="9144000" cy="652463"/>
          </a:xfrm>
        </p:spPr>
        <p:txBody>
          <a:bodyPr/>
          <a:lstStyle/>
          <a:p>
            <a:r>
              <a:rPr lang="pl-PL" sz="2400" b="1" dirty="0" smtClean="0"/>
              <a:t>potencjał wiatru w skali województwa</a:t>
            </a:r>
          </a:p>
        </p:txBody>
      </p:sp>
      <p:sp>
        <p:nvSpPr>
          <p:cNvPr id="4" name="pole tekstowe 3"/>
          <p:cNvSpPr txBox="1"/>
          <p:nvPr/>
        </p:nvSpPr>
        <p:spPr>
          <a:xfrm>
            <a:off x="251520" y="1556792"/>
            <a:ext cx="8640959" cy="5139869"/>
          </a:xfrm>
          <a:prstGeom prst="rect">
            <a:avLst/>
          </a:prstGeom>
          <a:noFill/>
        </p:spPr>
        <p:txBody>
          <a:bodyPr wrap="square">
            <a:spAutoFit/>
          </a:bodyPr>
          <a:lstStyle/>
          <a:p>
            <a:pPr algn="just" fontAlgn="auto">
              <a:spcBef>
                <a:spcPts val="0"/>
              </a:spcBef>
              <a:spcAft>
                <a:spcPts val="0"/>
              </a:spcAft>
              <a:defRPr/>
            </a:pPr>
            <a:r>
              <a:rPr lang="pl-PL" sz="1700" kern="0" dirty="0">
                <a:solidFill>
                  <a:schemeClr val="tx1">
                    <a:alpha val="100000"/>
                  </a:schemeClr>
                </a:solidFill>
                <a:latin typeface="+mn-lt"/>
                <a:cs typeface="+mn-cs"/>
              </a:rPr>
              <a:t>Województwo lubelskie posiada duży potencjał rozwoju energetyki wiatrowej. Szacuje się, że na terenie Lubelszczyzny istnieje możliwość instalacji ok. 7 000 – </a:t>
            </a:r>
            <a:r>
              <a:rPr lang="pl-PL" sz="1700" kern="0" dirty="0" smtClean="0">
                <a:solidFill>
                  <a:schemeClr val="tx1">
                    <a:alpha val="100000"/>
                  </a:schemeClr>
                </a:solidFill>
                <a:latin typeface="+mn-lt"/>
                <a:cs typeface="+mn-cs"/>
              </a:rPr>
              <a:t>9 </a:t>
            </a:r>
            <a:r>
              <a:rPr lang="pl-PL" sz="1700" kern="0" dirty="0">
                <a:solidFill>
                  <a:schemeClr val="tx1">
                    <a:alpha val="100000"/>
                  </a:schemeClr>
                </a:solidFill>
                <a:latin typeface="+mn-lt"/>
                <a:cs typeface="+mn-cs"/>
              </a:rPr>
              <a:t>000 MW  w  elektrowniach wiatrowych różnej mocy. Szczegółowa lokalizacja projektów powinna być jednak poprzedzona dokładną analizą warunków wietrznych, wpływu na środowisko naturalne czy krajobraz oraz sieć elektroenergetyczną. </a:t>
            </a:r>
          </a:p>
          <a:p>
            <a:pPr algn="just" fontAlgn="auto">
              <a:spcBef>
                <a:spcPts val="0"/>
              </a:spcBef>
              <a:spcAft>
                <a:spcPts val="0"/>
              </a:spcAft>
              <a:defRPr/>
            </a:pPr>
            <a:endParaRPr lang="pl-PL" sz="1700" kern="0" dirty="0">
              <a:solidFill>
                <a:schemeClr val="tx1">
                  <a:alpha val="100000"/>
                </a:schemeClr>
              </a:solidFill>
              <a:latin typeface="+mn-lt"/>
              <a:cs typeface="+mn-cs"/>
            </a:endParaRPr>
          </a:p>
          <a:p>
            <a:pPr algn="just" fontAlgn="auto">
              <a:spcBef>
                <a:spcPts val="0"/>
              </a:spcBef>
              <a:spcAft>
                <a:spcPts val="0"/>
              </a:spcAft>
              <a:defRPr/>
            </a:pPr>
            <a:r>
              <a:rPr lang="pl-PL" sz="1700" dirty="0">
                <a:latin typeface="+mn-lt"/>
                <a:cs typeface="+mn-cs"/>
              </a:rPr>
              <a:t>Analizując potencjał rozwoju energetyki wiatrowej pod względem uwarunkowań  infrastrukturalnych, należy zwrócić uwagę na duże zróżnicowanie terenu województwa. Infrastruktura drogowa oraz energetyczna jest  najbardziej rozwinięta w części centralnej oraz zachodniej województwa (okolice Lublina), natomiast dużo słabiej w części wschodniej </a:t>
            </a:r>
            <a:r>
              <a:rPr lang="pl-PL" sz="1700" dirty="0" smtClean="0">
                <a:latin typeface="+mn-lt"/>
                <a:cs typeface="+mn-cs"/>
              </a:rPr>
              <a:t/>
            </a:r>
            <a:br>
              <a:rPr lang="pl-PL" sz="1700" dirty="0" smtClean="0">
                <a:latin typeface="+mn-lt"/>
                <a:cs typeface="+mn-cs"/>
              </a:rPr>
            </a:br>
            <a:r>
              <a:rPr lang="pl-PL" sz="1700" dirty="0" smtClean="0">
                <a:latin typeface="+mn-lt"/>
                <a:cs typeface="+mn-cs"/>
              </a:rPr>
              <a:t>i </a:t>
            </a:r>
            <a:r>
              <a:rPr lang="pl-PL" sz="1700" dirty="0">
                <a:latin typeface="+mn-lt"/>
                <a:cs typeface="+mn-cs"/>
              </a:rPr>
              <a:t>południowej. Stwarza to korzystne warunki do rozwoju dużych projektów wiatrowych </a:t>
            </a:r>
            <a:r>
              <a:rPr lang="pl-PL" sz="1700" dirty="0" smtClean="0">
                <a:latin typeface="+mn-lt"/>
                <a:cs typeface="+mn-cs"/>
              </a:rPr>
              <a:t/>
            </a:r>
            <a:br>
              <a:rPr lang="pl-PL" sz="1700" dirty="0" smtClean="0">
                <a:latin typeface="+mn-lt"/>
                <a:cs typeface="+mn-cs"/>
              </a:rPr>
            </a:br>
            <a:r>
              <a:rPr lang="pl-PL" sz="1700" dirty="0" smtClean="0">
                <a:latin typeface="+mn-lt"/>
                <a:cs typeface="+mn-cs"/>
              </a:rPr>
              <a:t>na </a:t>
            </a:r>
            <a:r>
              <a:rPr lang="pl-PL" sz="1700" dirty="0">
                <a:latin typeface="+mn-lt"/>
                <a:cs typeface="+mn-cs"/>
              </a:rPr>
              <a:t>wymienionych terenach, nie ograniczając tym samym budowy mniejszych instalacji </a:t>
            </a:r>
            <a:r>
              <a:rPr lang="pl-PL" sz="1700" dirty="0" smtClean="0">
                <a:latin typeface="+mn-lt"/>
                <a:cs typeface="+mn-cs"/>
              </a:rPr>
              <a:t/>
            </a:r>
            <a:br>
              <a:rPr lang="pl-PL" sz="1700" dirty="0" smtClean="0">
                <a:latin typeface="+mn-lt"/>
                <a:cs typeface="+mn-cs"/>
              </a:rPr>
            </a:br>
            <a:r>
              <a:rPr lang="pl-PL" sz="1700" dirty="0" smtClean="0">
                <a:latin typeface="+mn-lt"/>
                <a:cs typeface="+mn-cs"/>
              </a:rPr>
              <a:t>w </a:t>
            </a:r>
            <a:r>
              <a:rPr lang="pl-PL" sz="1700" dirty="0">
                <a:latin typeface="+mn-lt"/>
                <a:cs typeface="+mn-cs"/>
              </a:rPr>
              <a:t>pozostałej części województwa.  </a:t>
            </a:r>
            <a:endParaRPr lang="pl-PL" sz="1700" dirty="0" smtClean="0">
              <a:latin typeface="+mn-lt"/>
              <a:cs typeface="+mn-cs"/>
            </a:endParaRPr>
          </a:p>
          <a:p>
            <a:pPr algn="just" fontAlgn="auto">
              <a:spcBef>
                <a:spcPts val="0"/>
              </a:spcBef>
              <a:spcAft>
                <a:spcPts val="0"/>
              </a:spcAft>
              <a:defRPr/>
            </a:pPr>
            <a:endParaRPr lang="pl-PL" sz="1700" dirty="0" smtClean="0">
              <a:latin typeface="+mn-lt"/>
              <a:cs typeface="+mn-cs"/>
            </a:endParaRPr>
          </a:p>
          <a:p>
            <a:pPr algn="just" fontAlgn="auto">
              <a:spcBef>
                <a:spcPts val="0"/>
              </a:spcBef>
              <a:spcAft>
                <a:spcPts val="0"/>
              </a:spcAft>
              <a:defRPr/>
            </a:pPr>
            <a:r>
              <a:rPr lang="pl-PL" sz="1600" dirty="0" smtClean="0"/>
              <a:t>Na potrzeby niniejszego opracowania określono ekonomicznie uzasadniony potencjał </a:t>
            </a:r>
            <a:br>
              <a:rPr lang="pl-PL" sz="1600" dirty="0" smtClean="0"/>
            </a:br>
            <a:r>
              <a:rPr lang="pl-PL" sz="1600" dirty="0" smtClean="0"/>
              <a:t>w wysokości 1,01 GW mocy wytwórczej energii elektrycznej. Koszt tych inwestycji wyniósłby ok. 6,92 mld zł.</a:t>
            </a:r>
          </a:p>
          <a:p>
            <a:pPr algn="just" fontAlgn="auto">
              <a:spcBef>
                <a:spcPts val="0"/>
              </a:spcBef>
              <a:spcAft>
                <a:spcPts val="0"/>
              </a:spcAft>
              <a:defRPr/>
            </a:pPr>
            <a:endParaRPr lang="pl-PL" kern="0" dirty="0">
              <a:solidFill>
                <a:schemeClr val="tx1">
                  <a:alpha val="100000"/>
                </a:schemeClr>
              </a:solidFill>
              <a:latin typeface="+mn-lt"/>
              <a:cs typeface="+mn-cs"/>
            </a:endParaRPr>
          </a:p>
          <a:p>
            <a:pPr algn="just" fontAlgn="auto">
              <a:spcBef>
                <a:spcPts val="0"/>
              </a:spcBef>
              <a:spcAft>
                <a:spcPts val="0"/>
              </a:spcAft>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ytuł 1"/>
          <p:cNvSpPr>
            <a:spLocks noGrp="1"/>
          </p:cNvSpPr>
          <p:nvPr>
            <p:ph type="title"/>
          </p:nvPr>
        </p:nvSpPr>
        <p:spPr>
          <a:xfrm>
            <a:off x="0" y="1047750"/>
            <a:ext cx="9144000" cy="652463"/>
          </a:xfrm>
        </p:spPr>
        <p:txBody>
          <a:bodyPr/>
          <a:lstStyle/>
          <a:p>
            <a:r>
              <a:rPr lang="pl-PL" sz="2400" b="1" dirty="0" smtClean="0"/>
              <a:t>potencjał wiatru w skali województwa</a:t>
            </a:r>
          </a:p>
        </p:txBody>
      </p:sp>
      <p:sp>
        <p:nvSpPr>
          <p:cNvPr id="4" name="pole tekstowe 3"/>
          <p:cNvSpPr txBox="1"/>
          <p:nvPr/>
        </p:nvSpPr>
        <p:spPr>
          <a:xfrm>
            <a:off x="250825" y="1628775"/>
            <a:ext cx="8569325" cy="4247317"/>
          </a:xfrm>
          <a:prstGeom prst="rect">
            <a:avLst/>
          </a:prstGeom>
          <a:noFill/>
        </p:spPr>
        <p:txBody>
          <a:bodyPr>
            <a:spAutoFit/>
          </a:bodyPr>
          <a:lstStyle/>
          <a:p>
            <a:pPr algn="just"/>
            <a:r>
              <a:rPr lang="pl-PL" dirty="0">
                <a:latin typeface="Calibri" pitchFamily="34" charset="0"/>
              </a:rPr>
              <a:t>Bardzo ważnym aspektem, jaki należy wziąć pod uwagę już na etapie planowania lokalizacji projektu, są aspekty środowiskowe i krajobrazowe. Instalacja elektrowni wiatrowych na terenie Parków  Narodowych i Rezerwatów Przyrody jest prawnie zakazana. </a:t>
            </a:r>
          </a:p>
          <a:p>
            <a:pPr algn="just"/>
            <a:r>
              <a:rPr lang="pl-PL" dirty="0">
                <a:latin typeface="Calibri" pitchFamily="34" charset="0"/>
              </a:rPr>
              <a:t>Dobrą  praktyką jest również możliwie jak największe oddalenie instalacji wiatrowych </a:t>
            </a:r>
            <a:br>
              <a:rPr lang="pl-PL" dirty="0">
                <a:latin typeface="Calibri" pitchFamily="34" charset="0"/>
              </a:rPr>
            </a:br>
            <a:r>
              <a:rPr lang="pl-PL" dirty="0">
                <a:latin typeface="Calibri" pitchFamily="34" charset="0"/>
              </a:rPr>
              <a:t>od  innych terenów prawnie chronionych, takich jak: </a:t>
            </a:r>
            <a:r>
              <a:rPr lang="pl-PL" dirty="0" smtClean="0">
                <a:latin typeface="Calibri" pitchFamily="34" charset="0"/>
              </a:rPr>
              <a:t>Obszary </a:t>
            </a:r>
            <a:r>
              <a:rPr lang="pl-PL" dirty="0">
                <a:latin typeface="Calibri" pitchFamily="34" charset="0"/>
              </a:rPr>
              <a:t>Natura 2000, </a:t>
            </a:r>
            <a:r>
              <a:rPr lang="pl-PL" dirty="0" smtClean="0">
                <a:latin typeface="Calibri" pitchFamily="34" charset="0"/>
              </a:rPr>
              <a:t>Parki Krajobrazowe, Obszary </a:t>
            </a:r>
            <a:r>
              <a:rPr lang="pl-PL" dirty="0">
                <a:latin typeface="Calibri" pitchFamily="34" charset="0"/>
              </a:rPr>
              <a:t>Chronionego Krajobrazu oraz </a:t>
            </a:r>
            <a:r>
              <a:rPr lang="pl-PL" dirty="0" smtClean="0">
                <a:latin typeface="Calibri" pitchFamily="34" charset="0"/>
              </a:rPr>
              <a:t>korytarze ekologiczne. </a:t>
            </a:r>
            <a:r>
              <a:rPr lang="pl-PL" dirty="0">
                <a:latin typeface="Calibri" pitchFamily="34" charset="0"/>
              </a:rPr>
              <a:t>Województwo lubelskie obfituje w liczne obszary cenne środowiskowo i krajobrazowo, dlatego lokalizacja elektrowni wiatrowych powinna być poprzedzona bardzo dokładną analizą i obserwacjami środowiskowymi. </a:t>
            </a:r>
            <a:endParaRPr lang="pl-PL" dirty="0" smtClean="0">
              <a:latin typeface="Calibri" pitchFamily="34" charset="0"/>
            </a:endParaRPr>
          </a:p>
          <a:p>
            <a:pPr algn="just"/>
            <a:endParaRPr lang="pl-PL" dirty="0">
              <a:latin typeface="Calibri" pitchFamily="34" charset="0"/>
            </a:endParaRPr>
          </a:p>
          <a:p>
            <a:pPr algn="just"/>
            <a:r>
              <a:rPr lang="pl-PL" dirty="0">
                <a:latin typeface="Calibri" pitchFamily="34" charset="0"/>
              </a:rPr>
              <a:t>Najmniej konfliktowe pod względem środowiskowym są tereny centralnej części województwa (powiaty – lubelski, kraśnicki, krasnostawski), natomiast mocno konfliktowe tereny wschodniej i południowo – wschodniej części województwa (</a:t>
            </a:r>
            <a:r>
              <a:rPr lang="pl-PL" dirty="0" smtClean="0">
                <a:latin typeface="Calibri" pitchFamily="34" charset="0"/>
              </a:rPr>
              <a:t>powiaty: </a:t>
            </a:r>
            <a:r>
              <a:rPr lang="pl-PL" dirty="0">
                <a:latin typeface="Calibri" pitchFamily="34" charset="0"/>
              </a:rPr>
              <a:t>tomaszowski, hrubieszowski, włodawski). Elektrownie wiatrowe nie powinny być również instalowane w pobliżu terenów uzdrowiskowych.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ytuł 1"/>
          <p:cNvSpPr>
            <a:spLocks noGrp="1"/>
          </p:cNvSpPr>
          <p:nvPr>
            <p:ph type="title"/>
          </p:nvPr>
        </p:nvSpPr>
        <p:spPr>
          <a:xfrm>
            <a:off x="0" y="1047750"/>
            <a:ext cx="9144000" cy="652463"/>
          </a:xfrm>
        </p:spPr>
        <p:txBody>
          <a:bodyPr/>
          <a:lstStyle/>
          <a:p>
            <a:r>
              <a:rPr lang="pl-PL" sz="2400" b="1" dirty="0" smtClean="0"/>
              <a:t>potencjał wiatru w skali województwa</a:t>
            </a:r>
          </a:p>
        </p:txBody>
      </p:sp>
      <p:sp>
        <p:nvSpPr>
          <p:cNvPr id="4" name="pole tekstowe 3"/>
          <p:cNvSpPr txBox="1"/>
          <p:nvPr/>
        </p:nvSpPr>
        <p:spPr>
          <a:xfrm>
            <a:off x="250825" y="1779588"/>
            <a:ext cx="8569325" cy="4524315"/>
          </a:xfrm>
          <a:prstGeom prst="rect">
            <a:avLst/>
          </a:prstGeom>
          <a:noFill/>
        </p:spPr>
        <p:txBody>
          <a:bodyPr>
            <a:spAutoFit/>
          </a:bodyPr>
          <a:lstStyle/>
          <a:p>
            <a:pPr algn="just" fontAlgn="auto">
              <a:spcBef>
                <a:spcPts val="0"/>
              </a:spcBef>
              <a:spcAft>
                <a:spcPts val="0"/>
              </a:spcAft>
              <a:defRPr/>
            </a:pPr>
            <a:r>
              <a:rPr lang="pl-PL" dirty="0">
                <a:latin typeface="+mn-lt"/>
                <a:cs typeface="+mn-cs"/>
              </a:rPr>
              <a:t>Realizacja projektów wiatrowych musi być poprzedzona szczegółową analizą ekonomiczną. Głównym aspektem, który brany jest pod uwagę przy tego typu analizach, jest średnioroczna prędkość wiatru na wysokości piasty turbiny. </a:t>
            </a:r>
          </a:p>
          <a:p>
            <a:pPr algn="just" fontAlgn="auto">
              <a:spcBef>
                <a:spcPts val="0"/>
              </a:spcBef>
              <a:spcAft>
                <a:spcPts val="0"/>
              </a:spcAft>
              <a:defRPr/>
            </a:pPr>
            <a:endParaRPr lang="pl-PL" dirty="0">
              <a:latin typeface="+mn-lt"/>
              <a:cs typeface="+mn-cs"/>
            </a:endParaRPr>
          </a:p>
          <a:p>
            <a:pPr algn="just" fontAlgn="auto">
              <a:spcBef>
                <a:spcPts val="0"/>
              </a:spcBef>
              <a:spcAft>
                <a:spcPts val="0"/>
              </a:spcAft>
              <a:defRPr/>
            </a:pPr>
            <a:r>
              <a:rPr lang="pl-PL" dirty="0">
                <a:latin typeface="+mn-lt"/>
                <a:cs typeface="+mn-cs"/>
              </a:rPr>
              <a:t>Produkcja energii elektrycznej jest uzależniona bezpośrednio od panujących warunków wietrzności. Województwo lubelskie posiada na większości swoich terenów warunki wystarczające  do rozwoju projektów wiatrowych. Szczególnie korzystnie wyglądają pod tym względem wyniesione, niezalesione tereny położone w rejonie  Lublina i Chełma. Najmniej korzystnie przedstawiają się natomiast tereny mocno  zalesione (m. in. północna część powiatu janowskiego).</a:t>
            </a:r>
          </a:p>
          <a:p>
            <a:pPr algn="just" fontAlgn="auto">
              <a:spcBef>
                <a:spcPts val="0"/>
              </a:spcBef>
              <a:spcAft>
                <a:spcPts val="0"/>
              </a:spcAft>
              <a:defRPr/>
            </a:pPr>
            <a:endParaRPr lang="pl-PL" kern="0" dirty="0">
              <a:solidFill>
                <a:schemeClr val="tx1">
                  <a:alpha val="100000"/>
                </a:schemeClr>
              </a:solidFill>
              <a:latin typeface="+mn-lt"/>
              <a:cs typeface="+mn-cs"/>
            </a:endParaRPr>
          </a:p>
          <a:p>
            <a:pPr algn="just" fontAlgn="auto">
              <a:spcBef>
                <a:spcPts val="0"/>
              </a:spcBef>
              <a:spcAft>
                <a:spcPts val="0"/>
              </a:spcAft>
              <a:defRPr/>
            </a:pPr>
            <a:r>
              <a:rPr lang="pl-PL" dirty="0">
                <a:latin typeface="+mn-lt"/>
                <a:cs typeface="+mn-cs"/>
              </a:rPr>
              <a:t>Korzystne warunki wietrzności (porównywalne z c</a:t>
            </a:r>
            <a:r>
              <a:rPr lang="pl-PL" dirty="0" smtClean="0">
                <a:latin typeface="+mn-lt"/>
                <a:cs typeface="+mn-cs"/>
              </a:rPr>
              <a:t>entralną częścią Polski) </a:t>
            </a:r>
            <a:r>
              <a:rPr lang="pl-PL" dirty="0">
                <a:latin typeface="+mn-lt"/>
                <a:cs typeface="+mn-cs"/>
              </a:rPr>
              <a:t>oraz dobrze rozwinięta infrastruktura elektroenergetyczna (w centralnej części województwa lubelskiego) powodują, że instalacja elektrowni wiatrowych na terenie województwa jest jak najbardziej uzasadniona</a:t>
            </a:r>
            <a:r>
              <a:rPr lang="pl-PL" dirty="0" smtClean="0">
                <a:latin typeface="+mn-lt"/>
                <a:cs typeface="+mn-cs"/>
              </a:rPr>
              <a:t>.</a:t>
            </a:r>
            <a:endParaRPr lang="pl-PL" kern="0" dirty="0">
              <a:solidFill>
                <a:schemeClr val="tx1">
                  <a:alpha val="100000"/>
                </a:schemeClr>
              </a:solidFill>
              <a:latin typeface="+mn-lt"/>
              <a:cs typeface="+mn-cs"/>
            </a:endParaRPr>
          </a:p>
          <a:p>
            <a:pPr algn="just" fontAlgn="auto">
              <a:spcBef>
                <a:spcPts val="0"/>
              </a:spcBef>
              <a:spcAft>
                <a:spcPts val="0"/>
              </a:spcAft>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ytuł 1"/>
          <p:cNvSpPr>
            <a:spLocks noGrp="1"/>
          </p:cNvSpPr>
          <p:nvPr>
            <p:ph type="title"/>
          </p:nvPr>
        </p:nvSpPr>
        <p:spPr>
          <a:xfrm>
            <a:off x="0" y="1047750"/>
            <a:ext cx="9144000" cy="652463"/>
          </a:xfrm>
        </p:spPr>
        <p:txBody>
          <a:bodyPr/>
          <a:lstStyle/>
          <a:p>
            <a:r>
              <a:rPr lang="pl-PL" sz="2400" b="1" dirty="0" smtClean="0"/>
              <a:t>potencjał słońca w skali województwa</a:t>
            </a:r>
          </a:p>
        </p:txBody>
      </p:sp>
      <p:graphicFrame>
        <p:nvGraphicFramePr>
          <p:cNvPr id="5" name="Tabela 4"/>
          <p:cNvGraphicFramePr>
            <a:graphicFrameLocks noGrp="1"/>
          </p:cNvGraphicFramePr>
          <p:nvPr/>
        </p:nvGraphicFramePr>
        <p:xfrm>
          <a:off x="250825" y="1557338"/>
          <a:ext cx="8640961" cy="4429472"/>
        </p:xfrm>
        <a:graphic>
          <a:graphicData uri="http://schemas.openxmlformats.org/drawingml/2006/table">
            <a:tbl>
              <a:tblPr firstRow="1" firstCol="1" bandRow="1">
                <a:tableStyleId>{5940675A-B579-460E-94D1-54222C63F5DA}</a:tableStyleId>
              </a:tblPr>
              <a:tblGrid>
                <a:gridCol w="962113"/>
                <a:gridCol w="1280143"/>
                <a:gridCol w="1279138"/>
                <a:gridCol w="1280143"/>
                <a:gridCol w="1280143"/>
                <a:gridCol w="1280143"/>
                <a:gridCol w="1279138"/>
              </a:tblGrid>
              <a:tr h="216024">
                <a:tc>
                  <a:txBody>
                    <a:bodyPr/>
                    <a:lstStyle/>
                    <a:p>
                      <a:pPr algn="ctr">
                        <a:spcAft>
                          <a:spcPts val="0"/>
                        </a:spcAft>
                      </a:pPr>
                      <a:r>
                        <a:rPr lang="pl-PL" sz="1000" u="none" dirty="0">
                          <a:effectLst/>
                        </a:rPr>
                        <a:t>Miesiąc</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Włodawa ITH,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Włodawa IDH,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Włodawa ISH,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Terespol ITH,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Terespol IDH,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Terespol ISH, MJ/m</a:t>
                      </a:r>
                      <a:r>
                        <a:rPr lang="pl-PL" sz="1000" u="none" baseline="30000" dirty="0">
                          <a:effectLst/>
                        </a:rPr>
                        <a:t>2</a:t>
                      </a:r>
                      <a:endParaRPr lang="pl-PL" sz="1000" u="none" dirty="0">
                        <a:effectLst/>
                        <a:latin typeface="Calibri"/>
                        <a:cs typeface="Times New Roman"/>
                      </a:endParaRPr>
                    </a:p>
                  </a:txBody>
                  <a:tcPr marL="67889" marR="67889" marT="0" marB="0" anchor="ctr"/>
                </a:tc>
              </a:tr>
              <a:tr h="150865">
                <a:tc>
                  <a:txBody>
                    <a:bodyPr/>
                    <a:lstStyle/>
                    <a:p>
                      <a:pPr algn="ctr">
                        <a:spcAft>
                          <a:spcPts val="0"/>
                        </a:spcAft>
                      </a:pPr>
                      <a:r>
                        <a:rPr lang="pl-PL" sz="1000" u="none" dirty="0">
                          <a:effectLst/>
                        </a:rPr>
                        <a:t>I</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80,73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16,5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64,23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80,25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13,98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66,27</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105,48</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25,29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80,19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113,3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39,03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74,27</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226,68</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55,21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171,47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260,01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86,86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173,15</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IV</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395,65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140,84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254,81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374,89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136,7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238,19</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491,09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191,63</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299,46</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463,49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134,21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329,28</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514,16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163,33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350,83</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545,34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189,14</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356,2</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542,42</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186,56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355,86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541,25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169,28</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371,97</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VIII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446,17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161,69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284,48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468,1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150,61</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317,49</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IX</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301,9</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96,54</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205,36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284,72</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92,16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192,56</a:t>
                      </a:r>
                      <a:endParaRPr lang="pl-PL" sz="1000" u="none">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X</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203,54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73,05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130,49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184,49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60,9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123,59</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XI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83,11</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16,26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66,85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83,1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20,31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62,79</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XII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64,83</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9,08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55,75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62,93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54,43</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b="1" u="none" dirty="0">
                          <a:effectLst/>
                        </a:rPr>
                        <a:t>Rok</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3 455,76</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1 135,98</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2 319,78</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3 461,87</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1 101,68</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2 360,19</a:t>
                      </a:r>
                      <a:endParaRPr lang="pl-PL" sz="1000" b="1" u="none" dirty="0">
                        <a:effectLst/>
                        <a:latin typeface="Calibri"/>
                        <a:cs typeface="Times New Roman"/>
                      </a:endParaRPr>
                    </a:p>
                  </a:txBody>
                  <a:tcPr marL="67889" marR="67889" marT="0" marB="0" anchor="b"/>
                </a:tc>
              </a:tr>
              <a:tr h="251048">
                <a:tc>
                  <a:txBody>
                    <a:bodyPr/>
                    <a:lstStyle/>
                    <a:p>
                      <a:pPr algn="ctr">
                        <a:spcAft>
                          <a:spcPts val="0"/>
                        </a:spcAft>
                      </a:pPr>
                      <a:r>
                        <a:rPr lang="pl-PL" sz="1000" u="none" dirty="0">
                          <a:effectLst/>
                        </a:rPr>
                        <a:t>Miesiąc</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smtClean="0">
                          <a:effectLst/>
                        </a:rPr>
                        <a:t>Lublin ITH</a:t>
                      </a:r>
                      <a:r>
                        <a:rPr lang="pl-PL" sz="1000" u="none" dirty="0">
                          <a:effectLst/>
                        </a:rPr>
                        <a:t>,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smtClean="0">
                          <a:effectLst/>
                        </a:rPr>
                        <a:t>Lublin IDH</a:t>
                      </a:r>
                      <a:r>
                        <a:rPr lang="pl-PL" sz="1000" u="none" dirty="0">
                          <a:effectLst/>
                        </a:rPr>
                        <a:t>,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smtClean="0">
                          <a:effectLst/>
                        </a:rPr>
                        <a:t>Lublin ISH</a:t>
                      </a:r>
                      <a:r>
                        <a:rPr lang="pl-PL" sz="1000" u="none" dirty="0">
                          <a:effectLst/>
                        </a:rPr>
                        <a:t>,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Zamość ITH,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tabLst>
                          <a:tab pos="1539875" algn="l"/>
                        </a:tabLst>
                      </a:pPr>
                      <a:r>
                        <a:rPr lang="pl-PL" sz="1000" u="none" dirty="0">
                          <a:effectLst/>
                        </a:rPr>
                        <a:t>Zamość IDH, MJ/m</a:t>
                      </a:r>
                      <a:r>
                        <a:rPr lang="pl-PL" sz="1000" u="none" baseline="30000" dirty="0">
                          <a:effectLst/>
                        </a:rPr>
                        <a:t>2</a:t>
                      </a:r>
                      <a:endParaRPr lang="pl-PL" sz="1000" u="none" dirty="0">
                        <a:effectLst/>
                        <a:latin typeface="Calibri"/>
                        <a:cs typeface="Times New Roman"/>
                      </a:endParaRPr>
                    </a:p>
                  </a:txBody>
                  <a:tcPr marL="67889" marR="67889" marT="0" marB="0" anchor="ctr"/>
                </a:tc>
                <a:tc>
                  <a:txBody>
                    <a:bodyPr/>
                    <a:lstStyle/>
                    <a:p>
                      <a:pPr algn="ctr">
                        <a:spcAft>
                          <a:spcPts val="0"/>
                        </a:spcAft>
                      </a:pPr>
                      <a:r>
                        <a:rPr lang="pl-PL" sz="1000" u="none" dirty="0">
                          <a:effectLst/>
                        </a:rPr>
                        <a:t>Zamość, ISH, MJ/m</a:t>
                      </a:r>
                      <a:r>
                        <a:rPr lang="pl-PL" sz="1000" u="none" baseline="30000" dirty="0">
                          <a:effectLst/>
                        </a:rPr>
                        <a:t>2</a:t>
                      </a:r>
                      <a:endParaRPr lang="pl-PL" sz="1000" u="none" dirty="0">
                        <a:effectLst/>
                        <a:latin typeface="Calibri"/>
                        <a:cs typeface="Times New Roman"/>
                      </a:endParaRPr>
                    </a:p>
                  </a:txBody>
                  <a:tcPr marL="67889" marR="67889" marT="0" marB="0" anchor="ctr"/>
                </a:tc>
              </a:tr>
              <a:tr h="150865">
                <a:tc>
                  <a:txBody>
                    <a:bodyPr/>
                    <a:lstStyle/>
                    <a:p>
                      <a:pPr algn="ctr">
                        <a:spcAft>
                          <a:spcPts val="0"/>
                        </a:spcAft>
                      </a:pPr>
                      <a:r>
                        <a:rPr lang="pl-PL" sz="1000" u="none" dirty="0">
                          <a:effectLst/>
                        </a:rPr>
                        <a:t>I</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85,77</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15,1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70,67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104,3</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29,92</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74,38</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dirty="0">
                          <a:effectLst/>
                        </a:rPr>
                        <a:t>II</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110,56</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30,18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80,38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116,36</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27,24</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89,12</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224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52,28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171,72</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283,56</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110,1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173,46</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IV</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367,03</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133</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234,03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342,24</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88,59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253,65</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470,45</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137,67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332,78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550,76</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236,59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314,17</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584,48</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236,44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348,04</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575,4</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230,26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345,14</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551,54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194,01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357,53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566,56</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208,81</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357,75</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VIII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481,02</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190,45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290,57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520,28</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237,18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283,1</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IX</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299,99</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86,99</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213</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331,49</a:t>
                      </a:r>
                      <a:endParaRPr lang="pl-PL" sz="1000" u="none" dirty="0">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dirty="0">
                          <a:effectLst/>
                        </a:rPr>
                        <a:t>113,87</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217,62</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X</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171,78</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51,15</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120,63</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190,56</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66,06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124,5</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a:effectLst/>
                        </a:rPr>
                        <a:t>XI</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91,28</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22,56</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68,72</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97,76</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27,08</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70,68</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u="none" dirty="0">
                          <a:effectLst/>
                        </a:rPr>
                        <a:t>XII</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dirty="0">
                          <a:effectLst/>
                        </a:rPr>
                        <a:t>71,24</a:t>
                      </a:r>
                      <a:endParaRPr lang="pl-PL" sz="1000" u="none" dirty="0">
                        <a:effectLst/>
                        <a:latin typeface="Calibri"/>
                        <a:cs typeface="Times New Roman"/>
                      </a:endParaRPr>
                    </a:p>
                  </a:txBody>
                  <a:tcPr marL="67889" marR="67889" marT="0" marB="0" anchor="b"/>
                </a:tc>
                <a:tc>
                  <a:txBody>
                    <a:bodyPr/>
                    <a:lstStyle/>
                    <a:p>
                      <a:pPr algn="ctr">
                        <a:spcAft>
                          <a:spcPts val="0"/>
                        </a:spcAft>
                      </a:pPr>
                      <a:r>
                        <a:rPr lang="pl-PL" sz="1000" u="none">
                          <a:effectLst/>
                        </a:rPr>
                        <a:t>11,37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59,87</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a:effectLst/>
                        </a:rPr>
                        <a:t>82,11</a:t>
                      </a:r>
                      <a:endParaRPr lang="pl-PL" sz="1000" u="none">
                        <a:effectLst/>
                        <a:latin typeface="Calibri"/>
                        <a:cs typeface="Times New Roman"/>
                      </a:endParaRPr>
                    </a:p>
                  </a:txBody>
                  <a:tcPr marL="67889" marR="67889" marT="0" marB="0" anchor="b"/>
                </a:tc>
                <a:tc>
                  <a:txBody>
                    <a:bodyPr/>
                    <a:lstStyle/>
                    <a:p>
                      <a:pPr algn="ctr">
                        <a:spcAft>
                          <a:spcPts val="0"/>
                        </a:spcAft>
                        <a:tabLst>
                          <a:tab pos="1539875" algn="l"/>
                        </a:tabLst>
                      </a:pPr>
                      <a:r>
                        <a:rPr lang="pl-PL" sz="1000" u="none">
                          <a:effectLst/>
                        </a:rPr>
                        <a:t>14</a:t>
                      </a:r>
                      <a:endParaRPr lang="pl-PL" sz="1000" u="none">
                        <a:effectLst/>
                        <a:latin typeface="Calibri"/>
                        <a:cs typeface="Times New Roman"/>
                      </a:endParaRPr>
                    </a:p>
                  </a:txBody>
                  <a:tcPr marL="67889" marR="67889" marT="0" marB="0" anchor="b"/>
                </a:tc>
                <a:tc>
                  <a:txBody>
                    <a:bodyPr/>
                    <a:lstStyle/>
                    <a:p>
                      <a:pPr algn="ctr">
                        <a:spcAft>
                          <a:spcPts val="0"/>
                        </a:spcAft>
                      </a:pPr>
                      <a:r>
                        <a:rPr lang="pl-PL" sz="1000" u="none" dirty="0">
                          <a:effectLst/>
                        </a:rPr>
                        <a:t>68,11</a:t>
                      </a:r>
                      <a:endParaRPr lang="pl-PL" sz="1000" u="none" dirty="0">
                        <a:effectLst/>
                        <a:latin typeface="Calibri"/>
                        <a:cs typeface="Times New Roman"/>
                      </a:endParaRPr>
                    </a:p>
                  </a:txBody>
                  <a:tcPr marL="67889" marR="67889" marT="0" marB="0" anchor="b"/>
                </a:tc>
              </a:tr>
              <a:tr h="150865">
                <a:tc>
                  <a:txBody>
                    <a:bodyPr/>
                    <a:lstStyle/>
                    <a:p>
                      <a:pPr algn="ctr">
                        <a:spcAft>
                          <a:spcPts val="0"/>
                        </a:spcAft>
                      </a:pPr>
                      <a:r>
                        <a:rPr lang="pl-PL" sz="1000" b="1" u="none" dirty="0">
                          <a:effectLst/>
                        </a:rPr>
                        <a:t>Rok</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3 509,14</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1 161,2</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2 347,94</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3 761,38</a:t>
                      </a:r>
                      <a:endParaRPr lang="pl-PL" sz="1000" b="1" u="none" dirty="0">
                        <a:effectLst/>
                        <a:latin typeface="Calibri"/>
                        <a:cs typeface="Times New Roman"/>
                      </a:endParaRPr>
                    </a:p>
                  </a:txBody>
                  <a:tcPr marL="67889" marR="67889" marT="0" marB="0" anchor="b"/>
                </a:tc>
                <a:tc>
                  <a:txBody>
                    <a:bodyPr/>
                    <a:lstStyle/>
                    <a:p>
                      <a:pPr algn="ctr">
                        <a:spcAft>
                          <a:spcPts val="0"/>
                        </a:spcAft>
                        <a:tabLst>
                          <a:tab pos="1539875" algn="l"/>
                        </a:tabLst>
                      </a:pPr>
                      <a:r>
                        <a:rPr lang="pl-PL" sz="1000" b="1" u="none" dirty="0" smtClean="0">
                          <a:effectLst/>
                        </a:rPr>
                        <a:t>1 389,7</a:t>
                      </a:r>
                      <a:endParaRPr lang="pl-PL" sz="1000" b="1" u="none" dirty="0">
                        <a:effectLst/>
                        <a:latin typeface="Calibri"/>
                        <a:cs typeface="Times New Roman"/>
                      </a:endParaRPr>
                    </a:p>
                  </a:txBody>
                  <a:tcPr marL="67889" marR="67889" marT="0" marB="0" anchor="b"/>
                </a:tc>
                <a:tc>
                  <a:txBody>
                    <a:bodyPr/>
                    <a:lstStyle/>
                    <a:p>
                      <a:pPr algn="ctr">
                        <a:spcAft>
                          <a:spcPts val="0"/>
                        </a:spcAft>
                      </a:pPr>
                      <a:r>
                        <a:rPr lang="pl-PL" sz="1000" b="1" u="none" dirty="0" smtClean="0">
                          <a:effectLst/>
                        </a:rPr>
                        <a:t>2 371,68</a:t>
                      </a:r>
                      <a:endParaRPr lang="pl-PL" sz="1000" b="1" u="none" dirty="0">
                        <a:effectLst/>
                        <a:latin typeface="Calibri"/>
                        <a:cs typeface="Times New Roman"/>
                      </a:endParaRPr>
                    </a:p>
                  </a:txBody>
                  <a:tcPr marL="67889" marR="67889" marT="0" marB="0" anchor="b"/>
                </a:tc>
              </a:tr>
            </a:tbl>
          </a:graphicData>
        </a:graphic>
      </p:graphicFrame>
      <p:sp>
        <p:nvSpPr>
          <p:cNvPr id="44268" name="Prostokąt 3"/>
          <p:cNvSpPr>
            <a:spLocks noChangeArrowheads="1"/>
          </p:cNvSpPr>
          <p:nvPr/>
        </p:nvSpPr>
        <p:spPr bwMode="auto">
          <a:xfrm>
            <a:off x="2051050" y="5949950"/>
            <a:ext cx="5191125" cy="400050"/>
          </a:xfrm>
          <a:prstGeom prst="rect">
            <a:avLst/>
          </a:prstGeom>
          <a:noFill/>
          <a:ln w="9525">
            <a:noFill/>
            <a:miter lim="800000"/>
            <a:headEnd/>
            <a:tailEnd/>
          </a:ln>
        </p:spPr>
        <p:txBody>
          <a:bodyPr>
            <a:spAutoFit/>
          </a:bodyPr>
          <a:lstStyle/>
          <a:p>
            <a:pPr algn="r"/>
            <a:r>
              <a:rPr lang="pl-PL" sz="1000" dirty="0">
                <a:latin typeface="Calibri" pitchFamily="34" charset="0"/>
              </a:rPr>
              <a:t>Poziom nasłonecznienia w województwie lubelskim w wybranych stacjach meteorologicznych –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ytuł 1"/>
          <p:cNvSpPr>
            <a:spLocks noGrp="1"/>
          </p:cNvSpPr>
          <p:nvPr>
            <p:ph type="title"/>
          </p:nvPr>
        </p:nvSpPr>
        <p:spPr>
          <a:xfrm>
            <a:off x="0" y="1047750"/>
            <a:ext cx="9144000" cy="652463"/>
          </a:xfrm>
        </p:spPr>
        <p:txBody>
          <a:bodyPr/>
          <a:lstStyle/>
          <a:p>
            <a:r>
              <a:rPr lang="pl-PL" sz="2400" b="1" dirty="0" smtClean="0"/>
              <a:t>potencjał słońca w skali województwa</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7" name="Symbol zastępczy zawartości 2"/>
          <p:cNvSpPr>
            <a:spLocks noGrp="1"/>
          </p:cNvSpPr>
          <p:nvPr>
            <p:ph idx="1"/>
          </p:nvPr>
        </p:nvSpPr>
        <p:spPr>
          <a:xfrm>
            <a:off x="395288" y="1700808"/>
            <a:ext cx="8229600" cy="4525962"/>
          </a:xfrm>
        </p:spPr>
        <p:txBody>
          <a:bodyPr rtlCol="0">
            <a:normAutofit fontScale="92500" lnSpcReduction="10000"/>
          </a:bodyPr>
          <a:lstStyle/>
          <a:p>
            <a:pPr marL="0" indent="0" fontAlgn="auto">
              <a:spcAft>
                <a:spcPts val="0"/>
              </a:spcAft>
              <a:buFont typeface="Arial" pitchFamily="34" charset="0"/>
              <a:buNone/>
              <a:defRPr/>
            </a:pPr>
            <a:r>
              <a:rPr lang="pl-PL" sz="1800" b="1" dirty="0"/>
              <a:t>Sugestie lokalizacyjne dla instalacji </a:t>
            </a:r>
            <a:r>
              <a:rPr lang="pl-PL" sz="1800" b="1" dirty="0" smtClean="0"/>
              <a:t>fotowoltaicznych i </a:t>
            </a:r>
            <a:r>
              <a:rPr lang="pl-PL" sz="1800" b="1" dirty="0" err="1" smtClean="0"/>
              <a:t>fototermicznych</a:t>
            </a:r>
            <a:r>
              <a:rPr lang="pl-PL" sz="1800" b="1" dirty="0" smtClean="0"/>
              <a:t>:</a:t>
            </a:r>
            <a:r>
              <a:rPr lang="pl-PL" sz="1800" dirty="0"/>
              <a:t/>
            </a:r>
            <a:br>
              <a:rPr lang="pl-PL" sz="1800" dirty="0"/>
            </a:br>
            <a:endParaRPr lang="pl-PL" sz="1800" dirty="0" smtClean="0"/>
          </a:p>
          <a:p>
            <a:pPr marL="171450" indent="-171450" fontAlgn="auto">
              <a:spcAft>
                <a:spcPts val="0"/>
              </a:spcAft>
              <a:buFont typeface="Arial" pitchFamily="34" charset="0"/>
              <a:buChar char="•"/>
              <a:defRPr/>
            </a:pPr>
            <a:r>
              <a:rPr lang="pl-PL" sz="1800" dirty="0"/>
              <a:t>b</a:t>
            </a:r>
            <a:r>
              <a:rPr lang="pl-PL" sz="1800" dirty="0" smtClean="0"/>
              <a:t>udynki </a:t>
            </a:r>
            <a:r>
              <a:rPr lang="pl-PL" sz="1800" dirty="0"/>
              <a:t>użyteczności </a:t>
            </a:r>
            <a:r>
              <a:rPr lang="pl-PL" sz="1800" dirty="0" smtClean="0"/>
              <a:t>publicznej,</a:t>
            </a:r>
          </a:p>
          <a:p>
            <a:pPr marL="171450" indent="-171450" fontAlgn="auto">
              <a:spcAft>
                <a:spcPts val="0"/>
              </a:spcAft>
              <a:buFont typeface="Arial" pitchFamily="34" charset="0"/>
              <a:buChar char="•"/>
              <a:defRPr/>
            </a:pPr>
            <a:endParaRPr lang="pl-PL" sz="1800" dirty="0"/>
          </a:p>
          <a:p>
            <a:pPr marL="171450" indent="-171450" fontAlgn="auto">
              <a:spcAft>
                <a:spcPts val="0"/>
              </a:spcAft>
              <a:buFont typeface="Arial" pitchFamily="34" charset="0"/>
              <a:buChar char="•"/>
              <a:defRPr/>
            </a:pPr>
            <a:r>
              <a:rPr lang="pl-PL" sz="1800" dirty="0" smtClean="0"/>
              <a:t>dachy </a:t>
            </a:r>
            <a:r>
              <a:rPr lang="pl-PL" sz="1800" dirty="0"/>
              <a:t>domów mieszkalnych nachylone w kierunku </a:t>
            </a:r>
            <a:r>
              <a:rPr lang="pl-PL" sz="1800" dirty="0" smtClean="0"/>
              <a:t>południowym,</a:t>
            </a:r>
          </a:p>
          <a:p>
            <a:pPr marL="171450" indent="-171450" fontAlgn="auto">
              <a:spcAft>
                <a:spcPts val="0"/>
              </a:spcAft>
              <a:buFont typeface="Arial" pitchFamily="34" charset="0"/>
              <a:buChar char="•"/>
              <a:defRPr/>
            </a:pPr>
            <a:endParaRPr lang="pl-PL" sz="1800" dirty="0"/>
          </a:p>
          <a:p>
            <a:pPr marL="171450" indent="-171450" fontAlgn="auto">
              <a:spcAft>
                <a:spcPts val="0"/>
              </a:spcAft>
              <a:buFont typeface="Arial" pitchFamily="34" charset="0"/>
              <a:buChar char="•"/>
              <a:defRPr/>
            </a:pPr>
            <a:r>
              <a:rPr lang="pl-PL" sz="1800" dirty="0" smtClean="0"/>
              <a:t>tereny </a:t>
            </a:r>
            <a:r>
              <a:rPr lang="pl-PL" sz="1800" dirty="0"/>
              <a:t>w pobliżu instalacji oświetlenia dróg </a:t>
            </a:r>
            <a:r>
              <a:rPr lang="pl-PL" sz="1800" dirty="0" smtClean="0"/>
              <a:t>publicznych (zasilanie </a:t>
            </a:r>
            <a:r>
              <a:rPr lang="pl-PL" sz="1800" dirty="0"/>
              <a:t>autonomiczne energooszczędnego oświetlenia dróg</a:t>
            </a:r>
            <a:r>
              <a:rPr lang="pl-PL" sz="1800" dirty="0" smtClean="0"/>
              <a:t>),</a:t>
            </a:r>
          </a:p>
          <a:p>
            <a:pPr marL="171450" indent="-171450" fontAlgn="auto">
              <a:spcAft>
                <a:spcPts val="0"/>
              </a:spcAft>
              <a:buFont typeface="Arial" pitchFamily="34" charset="0"/>
              <a:buChar char="•"/>
              <a:defRPr/>
            </a:pPr>
            <a:endParaRPr lang="pl-PL" sz="1800" dirty="0"/>
          </a:p>
          <a:p>
            <a:pPr marL="171450" indent="-171450" fontAlgn="auto">
              <a:spcAft>
                <a:spcPts val="0"/>
              </a:spcAft>
              <a:buFont typeface="Arial" pitchFamily="34" charset="0"/>
              <a:buChar char="•"/>
              <a:defRPr/>
            </a:pPr>
            <a:r>
              <a:rPr lang="pl-PL" sz="1800" dirty="0" smtClean="0"/>
              <a:t>tereny </a:t>
            </a:r>
            <a:r>
              <a:rPr lang="pl-PL" sz="1800" dirty="0"/>
              <a:t>marginalne (nieczynne wysypiska śmieci, strefy buforowe, wyeksploatowane kopalnie piasku, tereny </a:t>
            </a:r>
            <a:r>
              <a:rPr lang="pl-PL" sz="1800" dirty="0" err="1"/>
              <a:t>przystadionowe</a:t>
            </a:r>
            <a:r>
              <a:rPr lang="pl-PL" sz="1800" dirty="0"/>
              <a:t> itp</a:t>
            </a:r>
            <a:r>
              <a:rPr lang="pl-PL" sz="1800" dirty="0" smtClean="0"/>
              <a:t>.).</a:t>
            </a:r>
            <a:endParaRPr lang="pl-PL" sz="1800" dirty="0"/>
          </a:p>
          <a:p>
            <a:pPr fontAlgn="auto">
              <a:spcAft>
                <a:spcPts val="0"/>
              </a:spcAft>
              <a:buFont typeface="Arial" pitchFamily="34" charset="0"/>
              <a:buChar char="•"/>
              <a:defRPr/>
            </a:pPr>
            <a:endParaRPr lang="pl-PL" sz="1900" dirty="0" smtClean="0"/>
          </a:p>
          <a:p>
            <a:pPr marL="0" indent="0" algn="just" fontAlgn="auto">
              <a:spcAft>
                <a:spcPts val="0"/>
              </a:spcAft>
              <a:buNone/>
              <a:defRPr/>
            </a:pPr>
            <a:r>
              <a:rPr lang="pl-PL" sz="1900" dirty="0" smtClean="0"/>
              <a:t>Na potrzeby niniejszego opracowania określono ekonomicznie uzasadniony potencjał w wysokości ok. 0,97 </a:t>
            </a:r>
            <a:r>
              <a:rPr lang="pl-PL" sz="1900" dirty="0" err="1" smtClean="0"/>
              <a:t>GWh</a:t>
            </a:r>
            <a:r>
              <a:rPr lang="pl-PL" sz="1900" dirty="0" smtClean="0"/>
              <a:t> rocznej produkcji energii (wartość uzależniona od rzeczywistego nasłonecznienia w trakcie eksploatacji). Koszt takich inwestycji wyniósłby ok. 23,9 mln zł.</a:t>
            </a:r>
          </a:p>
          <a:p>
            <a:pPr fontAlgn="auto">
              <a:spcAft>
                <a:spcPts val="0"/>
              </a:spcAft>
              <a:buFont typeface="Arial" pitchFamily="34" charset="0"/>
              <a:buChar char="•"/>
              <a:defRPr/>
            </a:pPr>
            <a:endParaRPr lang="pl-P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ytuł 1"/>
          <p:cNvSpPr>
            <a:spLocks noGrp="1"/>
          </p:cNvSpPr>
          <p:nvPr>
            <p:ph type="title"/>
          </p:nvPr>
        </p:nvSpPr>
        <p:spPr>
          <a:xfrm>
            <a:off x="0" y="1047750"/>
            <a:ext cx="9144000" cy="652463"/>
          </a:xfrm>
        </p:spPr>
        <p:txBody>
          <a:bodyPr/>
          <a:lstStyle/>
          <a:p>
            <a:r>
              <a:rPr lang="pl-PL" sz="2400" b="1" dirty="0" smtClean="0"/>
              <a:t>potencjał geotermii w skali województwa</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graphicFrame>
        <p:nvGraphicFramePr>
          <p:cNvPr id="8" name="Tabela 7"/>
          <p:cNvGraphicFramePr>
            <a:graphicFrameLocks noGrp="1"/>
          </p:cNvGraphicFramePr>
          <p:nvPr/>
        </p:nvGraphicFramePr>
        <p:xfrm>
          <a:off x="250825" y="1590675"/>
          <a:ext cx="8640959" cy="4247103"/>
        </p:xfrm>
        <a:graphic>
          <a:graphicData uri="http://schemas.openxmlformats.org/drawingml/2006/table">
            <a:tbl>
              <a:tblPr/>
              <a:tblGrid>
                <a:gridCol w="288032"/>
                <a:gridCol w="3888432"/>
                <a:gridCol w="1526652"/>
                <a:gridCol w="1747092"/>
                <a:gridCol w="1190751"/>
              </a:tblGrid>
              <a:tr h="232229">
                <a:tc rowSpan="2">
                  <a:txBody>
                    <a:bodyPr/>
                    <a:lstStyle/>
                    <a:p>
                      <a:pPr algn="ctr">
                        <a:lnSpc>
                          <a:spcPct val="115000"/>
                        </a:lnSpc>
                        <a:spcAft>
                          <a:spcPts val="0"/>
                        </a:spcAft>
                      </a:pPr>
                      <a:r>
                        <a:rPr lang="pl-PL" sz="1100" b="1" dirty="0">
                          <a:latin typeface="Calibri"/>
                          <a:ea typeface="Calibri"/>
                          <a:cs typeface="Times New Roman"/>
                        </a:rPr>
                        <a:t>Lp</a:t>
                      </a:r>
                      <a:r>
                        <a:rPr lang="pl-PL" sz="1100" dirty="0">
                          <a:latin typeface="Calibri"/>
                          <a:ea typeface="Calibri"/>
                          <a:cs typeface="Times New Roman"/>
                        </a:rPr>
                        <a:t>.</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pl-PL" sz="1100" b="1" dirty="0">
                          <a:latin typeface="Calibri"/>
                          <a:ea typeface="Calibri"/>
                          <a:cs typeface="Times New Roman"/>
                        </a:rPr>
                        <a:t>Zbiornik</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pl-PL" sz="1100" b="1" dirty="0">
                          <a:latin typeface="Calibri"/>
                          <a:ea typeface="Calibri"/>
                          <a:cs typeface="Times New Roman"/>
                        </a:rPr>
                        <a:t>Jednostka </a:t>
                      </a:r>
                      <a:r>
                        <a:rPr lang="pl-PL" sz="1100" b="1" dirty="0" err="1">
                          <a:latin typeface="Calibri"/>
                          <a:ea typeface="Calibri"/>
                          <a:cs typeface="Times New Roman"/>
                        </a:rPr>
                        <a:t>geostrukturalna</a:t>
                      </a:r>
                      <a:endParaRPr lang="pl-PL" sz="1100" b="1" dirty="0">
                        <a:latin typeface="Calibri"/>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pl-PL" sz="1100" b="1" dirty="0">
                          <a:latin typeface="Calibri"/>
                          <a:ea typeface="Calibri"/>
                          <a:cs typeface="Times New Roman"/>
                        </a:rPr>
                        <a:t>Gmina</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100" b="1" dirty="0">
                          <a:latin typeface="Calibri"/>
                          <a:ea typeface="Calibri"/>
                          <a:cs typeface="Times New Roman"/>
                        </a:rPr>
                        <a:t>Temperatura wody [°C)</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2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100" b="1" dirty="0">
                          <a:latin typeface="Calibri"/>
                          <a:ea typeface="Calibri"/>
                          <a:cs typeface="Times New Roman"/>
                        </a:rPr>
                        <a:t>Głębokość zalegania [m]</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457">
                <a:tc rowSpan="2">
                  <a:txBody>
                    <a:bodyPr/>
                    <a:lstStyle/>
                    <a:p>
                      <a:pPr>
                        <a:lnSpc>
                          <a:spcPct val="115000"/>
                        </a:lnSpc>
                        <a:spcAft>
                          <a:spcPts val="0"/>
                        </a:spcAft>
                      </a:pPr>
                      <a:r>
                        <a:rPr lang="pl-PL" sz="1100">
                          <a:latin typeface="Calibri"/>
                          <a:ea typeface="Calibri"/>
                          <a:cs typeface="Times New Roman"/>
                        </a:rPr>
                        <a:t>1.</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pl-PL" sz="1100" dirty="0">
                          <a:latin typeface="Calibri"/>
                          <a:ea typeface="Calibri"/>
                          <a:cs typeface="Times New Roman"/>
                        </a:rPr>
                        <a:t>Zbiornik mega kompleksu kredowego.</a:t>
                      </a:r>
                    </a:p>
                    <a:p>
                      <a:pPr>
                        <a:lnSpc>
                          <a:spcPct val="115000"/>
                        </a:lnSpc>
                        <a:spcAft>
                          <a:spcPts val="0"/>
                        </a:spcAft>
                      </a:pPr>
                      <a:r>
                        <a:rPr lang="pl-PL" sz="1100" dirty="0">
                          <a:latin typeface="Calibri"/>
                          <a:ea typeface="Calibri"/>
                          <a:cs typeface="Times New Roman"/>
                        </a:rPr>
                        <a:t>Ze względu na temperaturę i małe głębokości zalegania, a w związku z tym małe koszty pozyskania, wody tego zbiornika mogą być wykorzystane do celów ciepłowniczych w systemie skojarzonym, np. z pompami ciepła lub w balneologii.</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Rów lubelski</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latin typeface="Calibri"/>
                          <a:ea typeface="Calibri"/>
                          <a:cs typeface="Times New Roman"/>
                        </a:rPr>
                        <a:t>Puławy, Bełżyce, Strzyżewice, Jabłonna, Bychawa, Krzczonów, Lublin</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25°C-33°C</a:t>
                      </a:r>
                    </a:p>
                    <a:p>
                      <a:pPr>
                        <a:lnSpc>
                          <a:spcPct val="115000"/>
                        </a:lnSpc>
                        <a:spcAft>
                          <a:spcPts val="0"/>
                        </a:spcAft>
                      </a:pPr>
                      <a:r>
                        <a:rPr lang="pl-PL" sz="1100" dirty="0">
                          <a:latin typeface="Calibri"/>
                          <a:ea typeface="Calibri"/>
                          <a:cs typeface="Times New Roman"/>
                        </a:rPr>
                        <a:t>835-1100 m</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198">
                <a:tc vMerge="1">
                  <a:txBody>
                    <a:bodyPr/>
                    <a:lstStyle/>
                    <a:p>
                      <a:endParaRPr lang="pl-PL"/>
                    </a:p>
                  </a:txBody>
                  <a:tcPr/>
                </a:tc>
                <a:tc vMerge="1">
                  <a:txBody>
                    <a:bodyPr/>
                    <a:lstStyle/>
                    <a:p>
                      <a:endParaRPr lang="pl-PL"/>
                    </a:p>
                  </a:txBody>
                  <a:tcPr/>
                </a:tc>
                <a:tc>
                  <a:txBody>
                    <a:bodyPr/>
                    <a:lstStyle/>
                    <a:p>
                      <a:pPr>
                        <a:lnSpc>
                          <a:spcPct val="115000"/>
                        </a:lnSpc>
                        <a:spcAft>
                          <a:spcPts val="0"/>
                        </a:spcAft>
                      </a:pPr>
                      <a:r>
                        <a:rPr lang="pl-PL" sz="1100" dirty="0">
                          <a:latin typeface="Calibri"/>
                          <a:ea typeface="Calibri"/>
                          <a:cs typeface="Times New Roman"/>
                        </a:rPr>
                        <a:t>Wyniesienie </a:t>
                      </a:r>
                      <a:r>
                        <a:rPr lang="pl-PL" sz="1100" dirty="0" smtClean="0">
                          <a:latin typeface="Calibri"/>
                          <a:ea typeface="Calibri"/>
                          <a:cs typeface="Times New Roman"/>
                        </a:rPr>
                        <a:t>radomsko – kraśnickie</a:t>
                      </a:r>
                      <a:endParaRPr lang="pl-PL" sz="1100" dirty="0">
                        <a:latin typeface="Calibri"/>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Dzwola, Radecznica, Zwierzyniec, Susiec</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37°C-50°C</a:t>
                      </a:r>
                    </a:p>
                    <a:p>
                      <a:pPr>
                        <a:lnSpc>
                          <a:spcPct val="115000"/>
                        </a:lnSpc>
                        <a:spcAft>
                          <a:spcPts val="0"/>
                        </a:spcAft>
                      </a:pPr>
                      <a:r>
                        <a:rPr lang="pl-PL" sz="1100" dirty="0">
                          <a:latin typeface="Calibri"/>
                          <a:ea typeface="Calibri"/>
                          <a:cs typeface="Times New Roman"/>
                        </a:rPr>
                        <a:t>1120-1660 m</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43">
                <a:tc rowSpan="2">
                  <a:txBody>
                    <a:bodyPr/>
                    <a:lstStyle/>
                    <a:p>
                      <a:pPr>
                        <a:lnSpc>
                          <a:spcPct val="115000"/>
                        </a:lnSpc>
                        <a:spcAft>
                          <a:spcPts val="0"/>
                        </a:spcAft>
                      </a:pPr>
                      <a:r>
                        <a:rPr lang="pl-PL" sz="1100">
                          <a:latin typeface="Calibri"/>
                          <a:ea typeface="Calibri"/>
                          <a:cs typeface="Times New Roman"/>
                        </a:rPr>
                        <a:t>2.</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pl-PL" sz="1100" dirty="0">
                          <a:latin typeface="Calibri"/>
                          <a:ea typeface="Calibri"/>
                          <a:cs typeface="Times New Roman"/>
                        </a:rPr>
                        <a:t>Zbiornik mega kompleksu jurajskiego.</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Rów lubelski</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latin typeface="Calibri"/>
                          <a:ea typeface="Calibri"/>
                          <a:cs typeface="Times New Roman"/>
                        </a:rPr>
                        <a:t>Kłoczew, Ryki, Stężyca, Puławy, Bychawa, Lublin</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31°C-43°C</a:t>
                      </a:r>
                    </a:p>
                    <a:p>
                      <a:pPr>
                        <a:lnSpc>
                          <a:spcPct val="115000"/>
                        </a:lnSpc>
                        <a:spcAft>
                          <a:spcPts val="0"/>
                        </a:spcAft>
                      </a:pPr>
                      <a:r>
                        <a:rPr lang="pl-PL" sz="1100" dirty="0">
                          <a:latin typeface="Calibri"/>
                          <a:ea typeface="Calibri"/>
                          <a:cs typeface="Times New Roman"/>
                        </a:rPr>
                        <a:t>1035-1596 m</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29">
                <a:tc vMerge="1">
                  <a:txBody>
                    <a:bodyPr/>
                    <a:lstStyle/>
                    <a:p>
                      <a:endParaRPr lang="pl-PL"/>
                    </a:p>
                  </a:txBody>
                  <a:tcPr/>
                </a:tc>
                <a:tc vMerge="1">
                  <a:txBody>
                    <a:bodyPr/>
                    <a:lstStyle/>
                    <a:p>
                      <a:endParaRPr lang="pl-PL"/>
                    </a:p>
                  </a:txBody>
                  <a:tcPr/>
                </a:tc>
                <a:tc>
                  <a:txBody>
                    <a:bodyPr/>
                    <a:lstStyle/>
                    <a:p>
                      <a:pPr>
                        <a:lnSpc>
                          <a:spcPct val="115000"/>
                        </a:lnSpc>
                        <a:spcAft>
                          <a:spcPts val="0"/>
                        </a:spcAft>
                      </a:pPr>
                      <a:r>
                        <a:rPr lang="pl-PL" sz="1100" dirty="0">
                          <a:latin typeface="Calibri"/>
                          <a:ea typeface="Calibri"/>
                          <a:cs typeface="Times New Roman"/>
                        </a:rPr>
                        <a:t>Wyniesienie </a:t>
                      </a:r>
                      <a:r>
                        <a:rPr lang="pl-PL" sz="1100" dirty="0" smtClean="0">
                          <a:latin typeface="Calibri"/>
                          <a:ea typeface="Calibri"/>
                          <a:cs typeface="Times New Roman"/>
                        </a:rPr>
                        <a:t>radomsko – kraśnickie</a:t>
                      </a:r>
                      <a:endParaRPr lang="pl-PL" sz="1100" dirty="0">
                        <a:latin typeface="Calibri"/>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latin typeface="Calibri"/>
                          <a:ea typeface="Calibri"/>
                          <a:cs typeface="Times New Roman"/>
                        </a:rPr>
                        <a:t>Dzwola, Radecznica, Zwierzyniec, Susiec</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37°C-43°C</a:t>
                      </a:r>
                    </a:p>
                    <a:p>
                      <a:pPr>
                        <a:lnSpc>
                          <a:spcPct val="115000"/>
                        </a:lnSpc>
                        <a:spcAft>
                          <a:spcPts val="0"/>
                        </a:spcAft>
                      </a:pPr>
                      <a:r>
                        <a:rPr lang="pl-PL" sz="1100" dirty="0">
                          <a:latin typeface="Calibri"/>
                          <a:ea typeface="Calibri"/>
                          <a:cs typeface="Times New Roman"/>
                        </a:rPr>
                        <a:t>1220-1660 m</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29">
                <a:tc rowSpan="2">
                  <a:txBody>
                    <a:bodyPr/>
                    <a:lstStyle/>
                    <a:p>
                      <a:pPr>
                        <a:lnSpc>
                          <a:spcPct val="115000"/>
                        </a:lnSpc>
                        <a:spcAft>
                          <a:spcPts val="0"/>
                        </a:spcAft>
                      </a:pPr>
                      <a:r>
                        <a:rPr lang="pl-PL" sz="1100">
                          <a:latin typeface="Calibri"/>
                          <a:ea typeface="Calibri"/>
                          <a:cs typeface="Times New Roman"/>
                        </a:rPr>
                        <a:t>3.</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pl-PL" sz="1100">
                          <a:latin typeface="Calibri"/>
                          <a:ea typeface="Calibri"/>
                          <a:cs typeface="Times New Roman"/>
                        </a:rPr>
                        <a:t>Zbiornik mega kompleksu karbońskiego</a:t>
                      </a:r>
                    </a:p>
                    <a:p>
                      <a:pPr>
                        <a:lnSpc>
                          <a:spcPct val="115000"/>
                        </a:lnSpc>
                        <a:spcAft>
                          <a:spcPts val="0"/>
                        </a:spcAft>
                      </a:pPr>
                      <a:r>
                        <a:rPr lang="pl-PL" sz="1100">
                          <a:latin typeface="Calibri"/>
                          <a:ea typeface="Calibri"/>
                          <a:cs typeface="Times New Roman"/>
                        </a:rPr>
                        <a:t>Ze względu na większe miąższości i niższy poziom zalegania, lepsze warunki dla pozyskania energii geotermalnej posiadają gminy w środkowej i północno-zachodniej części rowu lubelskiego.</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Rów lubelski</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latin typeface="Calibri"/>
                          <a:ea typeface="Calibri"/>
                          <a:cs typeface="Times New Roman"/>
                        </a:rPr>
                        <a:t>Puławy, Ryki, Żyrzyn, Lublin</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84°C-101°C</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344">
                <a:tc vMerge="1">
                  <a:txBody>
                    <a:bodyPr/>
                    <a:lstStyle/>
                    <a:p>
                      <a:endParaRPr lang="pl-PL"/>
                    </a:p>
                  </a:txBody>
                  <a:tcPr/>
                </a:tc>
                <a:tc vMerge="1">
                  <a:txBody>
                    <a:bodyPr/>
                    <a:lstStyle/>
                    <a:p>
                      <a:endParaRPr lang="pl-PL"/>
                    </a:p>
                  </a:txBody>
                  <a:tcPr/>
                </a:tc>
                <a:tc>
                  <a:txBody>
                    <a:bodyPr/>
                    <a:lstStyle/>
                    <a:p>
                      <a:pPr>
                        <a:lnSpc>
                          <a:spcPct val="115000"/>
                        </a:lnSpc>
                        <a:spcAft>
                          <a:spcPts val="0"/>
                        </a:spcAft>
                      </a:pPr>
                      <a:r>
                        <a:rPr lang="pl-PL" sz="1100" dirty="0">
                          <a:latin typeface="Calibri"/>
                          <a:ea typeface="Calibri"/>
                          <a:cs typeface="Times New Roman"/>
                        </a:rPr>
                        <a:t>Wyniesienie </a:t>
                      </a:r>
                      <a:r>
                        <a:rPr lang="pl-PL" sz="1100" dirty="0" smtClean="0">
                          <a:latin typeface="Calibri"/>
                          <a:ea typeface="Calibri"/>
                          <a:cs typeface="Times New Roman"/>
                        </a:rPr>
                        <a:t>radomsko – kraśnickie</a:t>
                      </a:r>
                      <a:endParaRPr lang="pl-PL" sz="1100" dirty="0">
                        <a:latin typeface="Calibri"/>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Fragmentaryczne występowanie utworów karbonu</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smtClean="0">
                          <a:latin typeface="Calibri"/>
                          <a:ea typeface="Calibri"/>
                          <a:cs typeface="Times New Roman"/>
                        </a:rPr>
                        <a:t>Brak danych.</a:t>
                      </a:r>
                      <a:endParaRPr lang="pl-PL" sz="1100" dirty="0">
                        <a:latin typeface="Calibri"/>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86">
                <a:tc>
                  <a:txBody>
                    <a:bodyPr/>
                    <a:lstStyle/>
                    <a:p>
                      <a:pPr>
                        <a:lnSpc>
                          <a:spcPct val="115000"/>
                        </a:lnSpc>
                        <a:spcAft>
                          <a:spcPts val="0"/>
                        </a:spcAft>
                      </a:pPr>
                      <a:r>
                        <a:rPr lang="pl-PL" sz="1100">
                          <a:latin typeface="Calibri"/>
                          <a:ea typeface="Calibri"/>
                          <a:cs typeface="Times New Roman"/>
                        </a:rPr>
                        <a:t>4.</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latin typeface="Calibri"/>
                          <a:ea typeface="Calibri"/>
                          <a:cs typeface="Times New Roman"/>
                        </a:rPr>
                        <a:t>Zbiornik mega kompleksu dewońskiego.</a:t>
                      </a:r>
                    </a:p>
                    <a:p>
                      <a:pPr>
                        <a:lnSpc>
                          <a:spcPct val="115000"/>
                        </a:lnSpc>
                        <a:spcAft>
                          <a:spcPts val="0"/>
                        </a:spcAft>
                      </a:pPr>
                      <a:r>
                        <a:rPr lang="pl-PL" sz="1100">
                          <a:latin typeface="Calibri"/>
                          <a:ea typeface="Calibri"/>
                          <a:cs typeface="Times New Roman"/>
                        </a:rPr>
                        <a:t>Zbiornik najbardziej perspektywiczny do pozyskania energii do celów ciepłowniczych i energetycznych.</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Rów lubelski</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Ryki, Puławy, Żyrzyn, Michów, Jastków, Garbów, Konopnica, Lublin</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latin typeface="Calibri"/>
                          <a:ea typeface="Calibri"/>
                          <a:cs typeface="Times New Roman"/>
                        </a:rPr>
                        <a:t>152°C-168°C</a:t>
                      </a:r>
                    </a:p>
                    <a:p>
                      <a:pPr>
                        <a:lnSpc>
                          <a:spcPct val="115000"/>
                        </a:lnSpc>
                        <a:spcAft>
                          <a:spcPts val="0"/>
                        </a:spcAft>
                      </a:pPr>
                      <a:r>
                        <a:rPr lang="pl-PL" sz="1100" dirty="0">
                          <a:latin typeface="Calibri"/>
                          <a:ea typeface="Calibri"/>
                          <a:cs typeface="Times New Roman"/>
                        </a:rPr>
                        <a:t>5065-5605 m</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135" name="Prostokąt 8"/>
          <p:cNvSpPr>
            <a:spLocks noChangeArrowheads="1"/>
          </p:cNvSpPr>
          <p:nvPr/>
        </p:nvSpPr>
        <p:spPr bwMode="auto">
          <a:xfrm>
            <a:off x="3492500" y="5949950"/>
            <a:ext cx="3825875" cy="400050"/>
          </a:xfrm>
          <a:prstGeom prst="rect">
            <a:avLst/>
          </a:prstGeom>
          <a:noFill/>
          <a:ln w="9525">
            <a:noFill/>
            <a:miter lim="800000"/>
            <a:headEnd/>
            <a:tailEnd/>
          </a:ln>
        </p:spPr>
        <p:txBody>
          <a:bodyPr>
            <a:spAutoFit/>
          </a:bodyPr>
          <a:lstStyle/>
          <a:p>
            <a:pPr algn="r"/>
            <a:r>
              <a:rPr lang="pl-PL" sz="1000" dirty="0">
                <a:latin typeface="Calibri" pitchFamily="34" charset="0"/>
              </a:rPr>
              <a:t>Potencjał geotermii w województwie lubelskim, Sokołowski i in. – źródło: Biuro Planowania Przestrzennego w Lublinie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0" y="1047750"/>
            <a:ext cx="9144000" cy="652463"/>
          </a:xfrm>
        </p:spPr>
        <p:txBody>
          <a:bodyPr/>
          <a:lstStyle/>
          <a:p>
            <a:r>
              <a:rPr lang="pl-PL" sz="2400" b="1" dirty="0" smtClean="0"/>
              <a:t>potencjał geotermii w skali województwa</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pic>
        <p:nvPicPr>
          <p:cNvPr id="5" name="Obraz 4" descr="D:\My Dropbox\Biomasa Wschód\PRZETARGI\Przetarg_energetyczni kreatorzy\Opracowane Materiały do Projektu\geotermia_woj_lubelskie_j.jpg"/>
          <p:cNvPicPr>
            <a:picLocks noChangeAspect="1" noChangeArrowheads="1"/>
          </p:cNvPicPr>
          <p:nvPr/>
        </p:nvPicPr>
        <p:blipFill>
          <a:blip r:embed="rId2" cstate="print"/>
          <a:srcRect r="1610"/>
          <a:stretch>
            <a:fillRect/>
          </a:stretch>
        </p:blipFill>
        <p:spPr bwMode="auto">
          <a:xfrm>
            <a:off x="179512" y="1556792"/>
            <a:ext cx="6337300" cy="4464050"/>
          </a:xfrm>
          <a:prstGeom prst="rect">
            <a:avLst/>
          </a:prstGeom>
          <a:noFill/>
          <a:ln w="9525">
            <a:noFill/>
            <a:miter lim="800000"/>
            <a:headEnd/>
            <a:tailEnd/>
          </a:ln>
        </p:spPr>
      </p:pic>
      <p:sp>
        <p:nvSpPr>
          <p:cNvPr id="47108" name="Prostokąt 6"/>
          <p:cNvSpPr>
            <a:spLocks noChangeArrowheads="1"/>
          </p:cNvSpPr>
          <p:nvPr/>
        </p:nvSpPr>
        <p:spPr bwMode="auto">
          <a:xfrm>
            <a:off x="827584" y="5877272"/>
            <a:ext cx="4762500" cy="246063"/>
          </a:xfrm>
          <a:prstGeom prst="rect">
            <a:avLst/>
          </a:prstGeom>
          <a:noFill/>
          <a:ln w="9525">
            <a:noFill/>
            <a:miter lim="800000"/>
            <a:headEnd/>
            <a:tailEnd/>
          </a:ln>
        </p:spPr>
        <p:txBody>
          <a:bodyPr>
            <a:spAutoFit/>
          </a:bodyPr>
          <a:lstStyle/>
          <a:p>
            <a:pPr algn="r"/>
            <a:r>
              <a:rPr lang="pl-PL" sz="1000" dirty="0">
                <a:latin typeface="Calibri" pitchFamily="34" charset="0"/>
              </a:rPr>
              <a:t>Potencjał geotermii w województwie lubelskim, Sokołowski i in. – materiały </a:t>
            </a:r>
            <a:r>
              <a:rPr lang="pl-PL" sz="1000" dirty="0" smtClean="0">
                <a:latin typeface="Calibri" pitchFamily="34" charset="0"/>
              </a:rPr>
              <a:t>własne.</a:t>
            </a:r>
            <a:endParaRPr lang="pl-PL" sz="1000" dirty="0">
              <a:latin typeface="Calibri" pitchFamily="34" charset="0"/>
            </a:endParaRPr>
          </a:p>
        </p:txBody>
      </p:sp>
      <p:sp>
        <p:nvSpPr>
          <p:cNvPr id="6" name="pole tekstowe 5"/>
          <p:cNvSpPr txBox="1"/>
          <p:nvPr/>
        </p:nvSpPr>
        <p:spPr>
          <a:xfrm>
            <a:off x="4283968" y="4451047"/>
            <a:ext cx="4608512" cy="1354217"/>
          </a:xfrm>
          <a:prstGeom prst="rect">
            <a:avLst/>
          </a:prstGeom>
          <a:noFill/>
        </p:spPr>
        <p:txBody>
          <a:bodyPr wrap="square" rtlCol="0">
            <a:spAutoFit/>
          </a:bodyPr>
          <a:lstStyle/>
          <a:p>
            <a:pPr algn="just"/>
            <a:r>
              <a:rPr lang="pl-PL" sz="1600" dirty="0" smtClean="0">
                <a:latin typeface="+mn-lt"/>
              </a:rPr>
              <a:t>Na potrzeby niniejszego opracowania określono ekonomicznie uzasadniony potencjał w wysokości </a:t>
            </a:r>
            <a:br>
              <a:rPr lang="pl-PL" sz="1600" dirty="0" smtClean="0">
                <a:latin typeface="+mn-lt"/>
              </a:rPr>
            </a:br>
            <a:r>
              <a:rPr lang="pl-PL" sz="1600" dirty="0" smtClean="0">
                <a:latin typeface="+mn-lt"/>
              </a:rPr>
              <a:t>ok. 6,7 </a:t>
            </a:r>
            <a:r>
              <a:rPr lang="pl-PL" sz="1600" dirty="0" err="1" smtClean="0">
                <a:latin typeface="+mn-lt"/>
              </a:rPr>
              <a:t>GWh</a:t>
            </a:r>
            <a:r>
              <a:rPr lang="pl-PL" sz="1600" dirty="0" smtClean="0">
                <a:latin typeface="+mn-lt"/>
              </a:rPr>
              <a:t> rocznej produkcji energii. Koszt takich inwestycji wyniósłby ok. 17,9 mln zł.</a:t>
            </a:r>
          </a:p>
          <a:p>
            <a:pPr algn="just"/>
            <a:endParaRPr lang="pl-PL"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2"/>
          <p:cNvSpPr>
            <a:spLocks noGrp="1"/>
          </p:cNvSpPr>
          <p:nvPr>
            <p:ph type="subTitle" idx="1"/>
          </p:nvPr>
        </p:nvSpPr>
        <p:spPr>
          <a:xfrm>
            <a:off x="0" y="1964134"/>
            <a:ext cx="9144000" cy="2112938"/>
          </a:xfrm>
        </p:spPr>
        <p:txBody>
          <a:bodyPr rtlCol="0">
            <a:noAutofit/>
          </a:bodyPr>
          <a:lstStyle/>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endParaRPr lang="pl-PL" sz="2000" dirty="0"/>
          </a:p>
          <a:p>
            <a:pPr fontAlgn="auto">
              <a:spcAft>
                <a:spcPts val="0"/>
              </a:spcAft>
              <a:buFont typeface="Arial" pitchFamily="34" charset="0"/>
              <a:buNone/>
              <a:defRPr/>
            </a:pPr>
            <a:r>
              <a:rPr lang="pl-PL" sz="2000" dirty="0" smtClean="0"/>
              <a:t>W ramach Konsorcjum przy opracowaniu prezentacji </a:t>
            </a:r>
          </a:p>
          <a:p>
            <a:pPr fontAlgn="auto">
              <a:spcAft>
                <a:spcPts val="0"/>
              </a:spcAft>
              <a:buFont typeface="Arial" pitchFamily="34" charset="0"/>
              <a:buNone/>
              <a:defRPr/>
            </a:pPr>
            <a:r>
              <a:rPr lang="pl-PL" sz="2000" dirty="0" smtClean="0"/>
              <a:t>współpracował zespół ekspertów:</a:t>
            </a:r>
          </a:p>
          <a:p>
            <a:pPr fontAlgn="auto">
              <a:spcAft>
                <a:spcPts val="0"/>
              </a:spcAft>
              <a:buFont typeface="Arial" pitchFamily="34" charset="0"/>
              <a:buNone/>
              <a:defRPr/>
            </a:pPr>
            <a:r>
              <a:rPr lang="pl-PL" sz="2000" dirty="0" smtClean="0"/>
              <a:t>Prof. Bogdan </a:t>
            </a:r>
            <a:r>
              <a:rPr lang="pl-PL" sz="2000" dirty="0" err="1" smtClean="0"/>
              <a:t>Kościk</a:t>
            </a:r>
            <a:endParaRPr lang="pl-PL" sz="2000" dirty="0" smtClean="0"/>
          </a:p>
          <a:p>
            <a:pPr fontAlgn="auto">
              <a:spcAft>
                <a:spcPts val="0"/>
              </a:spcAft>
              <a:buFont typeface="Arial" pitchFamily="34" charset="0"/>
              <a:buNone/>
              <a:defRPr/>
            </a:pPr>
            <a:r>
              <a:rPr lang="pl-PL" sz="2000" dirty="0" smtClean="0"/>
              <a:t>Prof. dr hab. inż. Jan Olchowik</a:t>
            </a:r>
          </a:p>
          <a:p>
            <a:pPr fontAlgn="auto">
              <a:spcAft>
                <a:spcPts val="0"/>
              </a:spcAft>
              <a:buFont typeface="Arial" pitchFamily="34" charset="0"/>
              <a:buNone/>
              <a:defRPr/>
            </a:pPr>
            <a:r>
              <a:rPr lang="pl-PL" sz="2000" dirty="0" smtClean="0"/>
              <a:t>Dr Alina </a:t>
            </a:r>
            <a:r>
              <a:rPr lang="pl-PL" sz="2000" dirty="0" err="1" smtClean="0"/>
              <a:t>Kowalczyk-Juśko</a:t>
            </a:r>
            <a:endParaRPr lang="pl-PL" sz="2000" dirty="0" smtClean="0"/>
          </a:p>
          <a:p>
            <a:pPr fontAlgn="auto">
              <a:spcAft>
                <a:spcPts val="0"/>
              </a:spcAft>
              <a:buFont typeface="Arial" pitchFamily="34" charset="0"/>
              <a:buNone/>
              <a:defRPr/>
            </a:pPr>
            <a:r>
              <a:rPr lang="pl-PL" sz="2000" dirty="0" smtClean="0"/>
              <a:t>Dr inż. Alicja </a:t>
            </a:r>
            <a:r>
              <a:rPr lang="pl-PL" sz="2000" dirty="0" err="1" smtClean="0"/>
              <a:t>Siuta-Olcha</a:t>
            </a:r>
            <a:endParaRPr lang="pl-PL" sz="2000" dirty="0" smtClean="0"/>
          </a:p>
          <a:p>
            <a:pPr fontAlgn="auto">
              <a:spcAft>
                <a:spcPts val="0"/>
              </a:spcAft>
              <a:buFont typeface="Arial" pitchFamily="34" charset="0"/>
              <a:buNone/>
              <a:defRPr/>
            </a:pPr>
            <a:r>
              <a:rPr lang="pl-PL" sz="2000" dirty="0" smtClean="0"/>
              <a:t>Mgr Kajetan </a:t>
            </a:r>
            <a:r>
              <a:rPr lang="pl-PL" sz="2000" dirty="0" err="1" smtClean="0"/>
              <a:t>Kościk</a:t>
            </a:r>
            <a:endParaRPr lang="pl-PL" sz="2000" dirty="0" smtClean="0"/>
          </a:p>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endParaRPr lang="pl-PL" sz="2000" dirty="0"/>
          </a:p>
        </p:txBody>
      </p:sp>
      <p:pic>
        <p:nvPicPr>
          <p:cNvPr id="13315" name="Obraz 5" descr="Ideopolis - logo kolor"/>
          <p:cNvPicPr>
            <a:picLocks noChangeAspect="1" noChangeArrowheads="1"/>
          </p:cNvPicPr>
          <p:nvPr/>
        </p:nvPicPr>
        <p:blipFill>
          <a:blip r:embed="rId2" cstate="print"/>
          <a:srcRect/>
          <a:stretch>
            <a:fillRect/>
          </a:stretch>
        </p:blipFill>
        <p:spPr bwMode="auto">
          <a:xfrm>
            <a:off x="827584" y="1820118"/>
            <a:ext cx="1008484" cy="672323"/>
          </a:xfrm>
          <a:prstGeom prst="rect">
            <a:avLst/>
          </a:prstGeom>
          <a:noFill/>
          <a:ln w="9525">
            <a:noFill/>
            <a:miter lim="800000"/>
            <a:headEnd/>
            <a:tailEnd/>
          </a:ln>
        </p:spPr>
      </p:pic>
      <p:pic>
        <p:nvPicPr>
          <p:cNvPr id="13316" name="Obraz 6" descr="jpg1000px"/>
          <p:cNvPicPr>
            <a:picLocks noChangeAspect="1" noChangeArrowheads="1"/>
          </p:cNvPicPr>
          <p:nvPr/>
        </p:nvPicPr>
        <p:blipFill>
          <a:blip r:embed="rId3" cstate="print"/>
          <a:srcRect/>
          <a:stretch>
            <a:fillRect/>
          </a:stretch>
        </p:blipFill>
        <p:spPr bwMode="auto">
          <a:xfrm>
            <a:off x="3665532" y="1820118"/>
            <a:ext cx="1800473" cy="535421"/>
          </a:xfrm>
          <a:prstGeom prst="rect">
            <a:avLst/>
          </a:prstGeom>
          <a:noFill/>
          <a:ln w="9525">
            <a:noFill/>
            <a:miter lim="800000"/>
            <a:headEnd/>
            <a:tailEnd/>
          </a:ln>
        </p:spPr>
      </p:pic>
      <p:pic>
        <p:nvPicPr>
          <p:cNvPr id="13317" name="Obraz 7" descr="logo_vgi"/>
          <p:cNvPicPr>
            <a:picLocks noChangeAspect="1" noChangeArrowheads="1"/>
          </p:cNvPicPr>
          <p:nvPr/>
        </p:nvPicPr>
        <p:blipFill>
          <a:blip r:embed="rId4" cstate="print"/>
          <a:srcRect/>
          <a:stretch>
            <a:fillRect/>
          </a:stretch>
        </p:blipFill>
        <p:spPr bwMode="auto">
          <a:xfrm>
            <a:off x="7236935" y="1787385"/>
            <a:ext cx="1207449" cy="600886"/>
          </a:xfrm>
          <a:prstGeom prst="rect">
            <a:avLst/>
          </a:prstGeom>
          <a:noFill/>
          <a:ln w="9525">
            <a:noFill/>
            <a:miter lim="800000"/>
            <a:headEnd/>
            <a:tailEnd/>
          </a:ln>
        </p:spPr>
      </p:pic>
    </p:spTree>
    <p:extLst>
      <p:ext uri="{BB962C8B-B14F-4D97-AF65-F5344CB8AC3E}">
        <p14:creationId xmlns:p14="http://schemas.microsoft.com/office/powerpoint/2010/main" xmlns="" val="2647267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0" y="760313"/>
            <a:ext cx="9144000" cy="652463"/>
          </a:xfrm>
        </p:spPr>
        <p:txBody>
          <a:bodyPr/>
          <a:lstStyle/>
          <a:p>
            <a:r>
              <a:rPr lang="pl-PL" sz="2400" b="1" dirty="0" smtClean="0"/>
              <a:t>potencjał biomasy w skali województwa</a:t>
            </a:r>
          </a:p>
        </p:txBody>
      </p:sp>
      <p:sp>
        <p:nvSpPr>
          <p:cNvPr id="4" name="Tytuł 1"/>
          <p:cNvSpPr txBox="1">
            <a:spLocks/>
          </p:cNvSpPr>
          <p:nvPr/>
        </p:nvSpPr>
        <p:spPr>
          <a:xfrm>
            <a:off x="251520" y="1124744"/>
            <a:ext cx="8229600" cy="576064"/>
          </a:xfrm>
          <a:prstGeom prst="rect">
            <a:avLst/>
          </a:prstGeom>
        </p:spPr>
        <p:txBody>
          <a:bodyPr anchor="ctr">
            <a:normAutofit fontScale="82500" lnSpcReduction="20000"/>
          </a:bodyPr>
          <a:lstStyle/>
          <a:p>
            <a:pPr algn="ctr" fontAlgn="auto">
              <a:spcAft>
                <a:spcPts val="0"/>
              </a:spcAft>
              <a:defRPr/>
            </a:pPr>
            <a:endParaRPr lang="pl-PL" sz="4400" dirty="0">
              <a:latin typeface="+mj-lt"/>
              <a:ea typeface="+mj-ea"/>
              <a:cs typeface="+mj-cs"/>
            </a:endParaRPr>
          </a:p>
        </p:txBody>
      </p:sp>
      <p:graphicFrame>
        <p:nvGraphicFramePr>
          <p:cNvPr id="7" name="Tabela 6"/>
          <p:cNvGraphicFramePr>
            <a:graphicFrameLocks noGrp="1"/>
          </p:cNvGraphicFramePr>
          <p:nvPr/>
        </p:nvGraphicFramePr>
        <p:xfrm>
          <a:off x="251519" y="2233259"/>
          <a:ext cx="8640963" cy="907709"/>
        </p:xfrm>
        <a:graphic>
          <a:graphicData uri="http://schemas.openxmlformats.org/drawingml/2006/table">
            <a:tbl>
              <a:tblPr/>
              <a:tblGrid>
                <a:gridCol w="1729588"/>
                <a:gridCol w="889728"/>
                <a:gridCol w="616687"/>
                <a:gridCol w="753207"/>
                <a:gridCol w="753207"/>
                <a:gridCol w="753207"/>
                <a:gridCol w="822950"/>
                <a:gridCol w="815975"/>
                <a:gridCol w="753207"/>
                <a:gridCol w="753207"/>
              </a:tblGrid>
              <a:tr h="252761">
                <a:tc rowSpan="2">
                  <a:txBody>
                    <a:bodyPr/>
                    <a:lstStyle/>
                    <a:p>
                      <a:pPr algn="ctr" fontAlgn="ctr"/>
                      <a:r>
                        <a:rPr lang="pl-PL" sz="1400" b="1" i="0" u="none" strike="noStrike" dirty="0">
                          <a:solidFill>
                            <a:srgbClr val="000000"/>
                          </a:solidFill>
                          <a:latin typeface="+mn-lt"/>
                        </a:rPr>
                        <a:t>Jednostka terytorialna</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pl-PL" sz="1400" b="1" i="0" u="none" strike="noStrike" dirty="0">
                          <a:solidFill>
                            <a:srgbClr val="000000"/>
                          </a:solidFill>
                          <a:latin typeface="+mn-lt"/>
                        </a:rPr>
                        <a:t>Kompleksy </a:t>
                      </a:r>
                      <a:r>
                        <a:rPr lang="pl-PL" sz="1400" b="0" i="0" u="none" strike="noStrike" dirty="0">
                          <a:solidFill>
                            <a:srgbClr val="000000"/>
                          </a:solidFill>
                          <a:latin typeface="+mn-lt"/>
                        </a:rPr>
                        <a:t>[ha]</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fontAlgn="ctr"/>
                      <a:r>
                        <a:rPr lang="pl-PL" sz="1400" b="1" i="0" u="none" strike="noStrike" dirty="0">
                          <a:solidFill>
                            <a:srgbClr val="000000"/>
                          </a:solidFill>
                          <a:latin typeface="+mn-lt"/>
                        </a:rPr>
                        <a:t>RW</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RJ</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249">
                <a:tc vMerge="1">
                  <a:txBody>
                    <a:bodyPr/>
                    <a:lstStyle/>
                    <a:p>
                      <a:endParaRPr lang="pl-PL"/>
                    </a:p>
                  </a:txBody>
                  <a:tcPr/>
                </a:tc>
                <a:tc>
                  <a:txBody>
                    <a:bodyPr/>
                    <a:lstStyle/>
                    <a:p>
                      <a:pPr algn="ctr" fontAlgn="ctr"/>
                      <a:r>
                        <a:rPr lang="pl-PL" sz="1400" b="1" i="0" u="none" strike="noStrike">
                          <a:solidFill>
                            <a:srgbClr val="000000"/>
                          </a:solidFill>
                          <a:latin typeface="+mn-lt"/>
                        </a:rPr>
                        <a:t>5</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6</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7</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8</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9</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3z</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1" i="0" u="none" strike="noStrike">
                          <a:solidFill>
                            <a:srgbClr val="000000"/>
                          </a:solidFill>
                          <a:latin typeface="+mn-lt"/>
                        </a:rPr>
                        <a:t>Razem</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[ha]</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[ha]</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249">
                <a:tc>
                  <a:txBody>
                    <a:bodyPr/>
                    <a:lstStyle/>
                    <a:p>
                      <a:pPr algn="ctr" fontAlgn="ctr"/>
                      <a:r>
                        <a:rPr lang="pl-PL" sz="1400" b="1" i="0" u="none" strike="noStrike" dirty="0" smtClean="0">
                          <a:solidFill>
                            <a:srgbClr val="000000"/>
                          </a:solidFill>
                          <a:latin typeface="+mn-lt"/>
                        </a:rPr>
                        <a:t>Województwo Lubelskie</a:t>
                      </a:r>
                      <a:endParaRPr lang="pl-PL" sz="1400" b="1" i="0" u="none" strike="noStrike" dirty="0">
                        <a:solidFill>
                          <a:srgbClr val="000000"/>
                        </a:solidFill>
                        <a:latin typeface="+mn-lt"/>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228 575</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208 063</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87 493</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71 854</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35 065</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105 392</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736 441</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66 965</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63 105</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ela 7"/>
          <p:cNvGraphicFramePr>
            <a:graphicFrameLocks noGrp="1"/>
          </p:cNvGraphicFramePr>
          <p:nvPr/>
        </p:nvGraphicFramePr>
        <p:xfrm>
          <a:off x="251521" y="4025064"/>
          <a:ext cx="8640958" cy="1132128"/>
        </p:xfrm>
        <a:graphic>
          <a:graphicData uri="http://schemas.openxmlformats.org/drawingml/2006/table">
            <a:tbl>
              <a:tblPr/>
              <a:tblGrid>
                <a:gridCol w="1728191"/>
                <a:gridCol w="936104"/>
                <a:gridCol w="1080120"/>
                <a:gridCol w="1017387"/>
                <a:gridCol w="646526"/>
                <a:gridCol w="646526"/>
                <a:gridCol w="646526"/>
                <a:gridCol w="646526"/>
                <a:gridCol w="646526"/>
                <a:gridCol w="646526"/>
              </a:tblGrid>
              <a:tr h="143110">
                <a:tc rowSpan="3">
                  <a:txBody>
                    <a:bodyPr/>
                    <a:lstStyle/>
                    <a:p>
                      <a:pPr algn="ctr" fontAlgn="ctr"/>
                      <a:r>
                        <a:rPr lang="pl-PL" sz="1400" b="1" i="0" u="none" strike="noStrike" dirty="0">
                          <a:solidFill>
                            <a:srgbClr val="000000"/>
                          </a:solidFill>
                          <a:latin typeface="+mn-lt"/>
                        </a:rPr>
                        <a:t>Jednostka terytorialna</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pl-PL" sz="1400" b="1" i="0" u="none" strike="noStrike" dirty="0">
                          <a:solidFill>
                            <a:srgbClr val="000000"/>
                          </a:solidFill>
                          <a:latin typeface="+mn-lt"/>
                        </a:rPr>
                        <a:t>Powierzchnia</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rowSpan="2" gridSpan="2">
                  <a:txBody>
                    <a:bodyPr/>
                    <a:lstStyle/>
                    <a:p>
                      <a:pPr algn="ctr" fontAlgn="ctr"/>
                      <a:r>
                        <a:rPr lang="pl-PL" sz="1400" b="1" i="0" u="none" strike="noStrike">
                          <a:solidFill>
                            <a:srgbClr val="000000"/>
                          </a:solidFill>
                          <a:latin typeface="+mn-lt"/>
                        </a:rPr>
                        <a:t>Potencjał techniczny</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pl-PL"/>
                    </a:p>
                  </a:txBody>
                  <a:tcPr/>
                </a:tc>
                <a:tc rowSpan="2" gridSpan="3">
                  <a:txBody>
                    <a:bodyPr/>
                    <a:lstStyle/>
                    <a:p>
                      <a:pPr algn="ctr" fontAlgn="ctr"/>
                      <a:r>
                        <a:rPr lang="pl-PL" sz="1400" b="1" i="0" u="none" strike="noStrike">
                          <a:solidFill>
                            <a:srgbClr val="000000"/>
                          </a:solidFill>
                          <a:latin typeface="+mn-lt"/>
                        </a:rPr>
                        <a:t>Potencjał energetyczny</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r>
              <a:tr h="143110">
                <a:tc vMerge="1">
                  <a:txBody>
                    <a:bodyPr/>
                    <a:lstStyle/>
                    <a:p>
                      <a:endParaRPr lang="pl-PL"/>
                    </a:p>
                  </a:txBody>
                  <a:tcPr/>
                </a:tc>
                <a:tc gridSpan="4">
                  <a:txBody>
                    <a:bodyPr/>
                    <a:lstStyle/>
                    <a:p>
                      <a:pPr algn="ctr" fontAlgn="ctr"/>
                      <a:r>
                        <a:rPr lang="pl-PL" sz="1400" b="0" i="0" u="none" strike="noStrike" dirty="0">
                          <a:solidFill>
                            <a:srgbClr val="000000"/>
                          </a:solidFill>
                          <a:latin typeface="+mn-lt"/>
                        </a:rPr>
                        <a:t>[ha]</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2"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r>
              <a:tr h="256092">
                <a:tc vMerge="1">
                  <a:txBody>
                    <a:bodyPr/>
                    <a:lstStyle/>
                    <a:p>
                      <a:endParaRPr lang="pl-PL"/>
                    </a:p>
                  </a:txBody>
                  <a:tcPr/>
                </a:tc>
                <a:tc>
                  <a:txBody>
                    <a:bodyPr/>
                    <a:lstStyle/>
                    <a:p>
                      <a:pPr algn="ctr" fontAlgn="ctr"/>
                      <a:r>
                        <a:rPr lang="pl-PL" sz="1400" b="0" i="0" u="none" strike="noStrike">
                          <a:solidFill>
                            <a:srgbClr val="000000"/>
                          </a:solidFill>
                          <a:latin typeface="+mn-lt"/>
                        </a:rPr>
                        <a:t>sady</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smtClean="0">
                          <a:solidFill>
                            <a:srgbClr val="000000"/>
                          </a:solidFill>
                          <a:latin typeface="+mn-lt"/>
                        </a:rPr>
                        <a:t>zadrzewienia</a:t>
                      </a:r>
                      <a:endParaRPr lang="pl-PL" sz="1400" b="0" i="0" u="none" strike="noStrike" dirty="0">
                        <a:solidFill>
                          <a:srgbClr val="000000"/>
                        </a:solidFill>
                        <a:latin typeface="+mn-lt"/>
                      </a:endParaRP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pod drogami</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razem</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[m</a:t>
                      </a:r>
                      <a:r>
                        <a:rPr lang="pl-PL" sz="1400" b="0" i="0" u="none" strike="noStrike" baseline="30000">
                          <a:solidFill>
                            <a:srgbClr val="000000"/>
                          </a:solidFill>
                          <a:latin typeface="+mn-lt"/>
                        </a:rPr>
                        <a:t>3</a:t>
                      </a:r>
                      <a:r>
                        <a:rPr lang="pl-PL" sz="1400" b="0" i="0" u="none" strike="noStrike">
                          <a:solidFill>
                            <a:srgbClr val="000000"/>
                          </a:solidFill>
                          <a:latin typeface="+mn-lt"/>
                        </a:rPr>
                        <a:t>]</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[t]</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GJ</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err="1">
                          <a:solidFill>
                            <a:srgbClr val="000000"/>
                          </a:solidFill>
                          <a:latin typeface="+mn-lt"/>
                        </a:rPr>
                        <a:t>MWh</a:t>
                      </a:r>
                      <a:endParaRPr lang="pl-PL" sz="1400" b="0" i="0" u="none" strike="noStrike" dirty="0">
                        <a:solidFill>
                          <a:srgbClr val="000000"/>
                        </a:solidFill>
                        <a:latin typeface="+mn-lt"/>
                      </a:endParaRP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err="1">
                          <a:solidFill>
                            <a:srgbClr val="000000"/>
                          </a:solidFill>
                          <a:latin typeface="+mn-lt"/>
                        </a:rPr>
                        <a:t>toe</a:t>
                      </a:r>
                      <a:endParaRPr lang="pl-PL" sz="1400" b="0" i="0" u="none" strike="noStrike" dirty="0">
                        <a:solidFill>
                          <a:srgbClr val="000000"/>
                        </a:solidFill>
                        <a:latin typeface="+mn-lt"/>
                      </a:endParaRP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10">
                <a:tc>
                  <a:txBody>
                    <a:bodyPr/>
                    <a:lstStyle/>
                    <a:p>
                      <a:pPr algn="ctr" fontAlgn="ctr"/>
                      <a:r>
                        <a:rPr lang="pl-PL" sz="1400" b="1" i="0" u="none" strike="noStrike" dirty="0" smtClean="0">
                          <a:solidFill>
                            <a:srgbClr val="000000"/>
                          </a:solidFill>
                          <a:latin typeface="+mn-lt"/>
                        </a:rPr>
                        <a:t>Województwo Lubelskie</a:t>
                      </a:r>
                      <a:endParaRPr lang="pl-PL" sz="1400" b="1" i="0" u="none" strike="noStrike" dirty="0">
                        <a:solidFill>
                          <a:srgbClr val="000000"/>
                        </a:solidFill>
                        <a:latin typeface="+mn-lt"/>
                      </a:endParaRP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44 300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17 566</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56 713</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118 579</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47 431</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14 232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160 982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44 753</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3 846</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pole tekstowe 8"/>
          <p:cNvSpPr txBox="1"/>
          <p:nvPr/>
        </p:nvSpPr>
        <p:spPr>
          <a:xfrm>
            <a:off x="467544" y="1620089"/>
            <a:ext cx="8208912" cy="584775"/>
          </a:xfrm>
          <a:prstGeom prst="rect">
            <a:avLst/>
          </a:prstGeom>
          <a:noFill/>
        </p:spPr>
        <p:txBody>
          <a:bodyPr wrap="square" rtlCol="0">
            <a:spAutoFit/>
          </a:bodyPr>
          <a:lstStyle/>
          <a:p>
            <a:pPr algn="ctr"/>
            <a:r>
              <a:rPr lang="pl-PL" sz="1600" b="1" dirty="0">
                <a:latin typeface="+mn-lt"/>
              </a:rPr>
              <a:t>Powierzchnia gruntów marginalnych pod uprawy roślin wieloletnich (RW) </a:t>
            </a:r>
            <a:r>
              <a:rPr lang="pl-PL" sz="1600" b="1" dirty="0" smtClean="0">
                <a:latin typeface="+mn-lt"/>
              </a:rPr>
              <a:t/>
            </a:r>
            <a:br>
              <a:rPr lang="pl-PL" sz="1600" b="1" dirty="0" smtClean="0">
                <a:latin typeface="+mn-lt"/>
              </a:rPr>
            </a:br>
            <a:r>
              <a:rPr lang="pl-PL" sz="1600" b="1" dirty="0" smtClean="0">
                <a:latin typeface="+mn-lt"/>
              </a:rPr>
              <a:t>oraz </a:t>
            </a:r>
            <a:r>
              <a:rPr lang="pl-PL" sz="1600" b="1" dirty="0">
                <a:latin typeface="+mn-lt"/>
              </a:rPr>
              <a:t>roślin jednorocznych (RJ) na cele </a:t>
            </a:r>
            <a:r>
              <a:rPr lang="pl-PL" sz="1600" b="1" dirty="0" smtClean="0">
                <a:latin typeface="+mn-lt"/>
              </a:rPr>
              <a:t>energetyczne</a:t>
            </a:r>
            <a:endParaRPr lang="pl-PL" sz="1600" b="1" dirty="0">
              <a:latin typeface="+mn-lt"/>
            </a:endParaRPr>
          </a:p>
        </p:txBody>
      </p:sp>
      <p:sp>
        <p:nvSpPr>
          <p:cNvPr id="10" name="pole tekstowe 9"/>
          <p:cNvSpPr txBox="1"/>
          <p:nvPr/>
        </p:nvSpPr>
        <p:spPr>
          <a:xfrm>
            <a:off x="0" y="3645024"/>
            <a:ext cx="9144000" cy="584775"/>
          </a:xfrm>
          <a:prstGeom prst="rect">
            <a:avLst/>
          </a:prstGeom>
          <a:noFill/>
        </p:spPr>
        <p:txBody>
          <a:bodyPr wrap="square" rtlCol="0">
            <a:spAutoFit/>
          </a:bodyPr>
          <a:lstStyle/>
          <a:p>
            <a:pPr algn="ctr"/>
            <a:r>
              <a:rPr lang="pl-PL" sz="1600" b="1" dirty="0">
                <a:latin typeface="+mn-lt"/>
              </a:rPr>
              <a:t>Potencjał techniczny i energetyczny drewna odpadowego z sadów, zadrzewień i poboczy </a:t>
            </a:r>
            <a:r>
              <a:rPr lang="pl-PL" sz="1600" b="1" dirty="0" smtClean="0">
                <a:latin typeface="+mn-lt"/>
              </a:rPr>
              <a:t>dróg </a:t>
            </a:r>
            <a:endParaRPr lang="pl-PL" sz="1600" b="1" dirty="0">
              <a:latin typeface="+mn-lt"/>
            </a:endParaRPr>
          </a:p>
          <a:p>
            <a:pPr algn="ctr"/>
            <a:endParaRPr lang="pl-PL" sz="1600" dirty="0">
              <a:latin typeface="+mn-lt"/>
            </a:endParaRPr>
          </a:p>
        </p:txBody>
      </p:sp>
      <p:sp>
        <p:nvSpPr>
          <p:cNvPr id="11" name="pole tekstowe 10"/>
          <p:cNvSpPr txBox="1"/>
          <p:nvPr/>
        </p:nvSpPr>
        <p:spPr>
          <a:xfrm>
            <a:off x="1691680" y="5301208"/>
            <a:ext cx="5904656" cy="830997"/>
          </a:xfrm>
          <a:prstGeom prst="rect">
            <a:avLst/>
          </a:prstGeom>
          <a:noFill/>
        </p:spPr>
        <p:txBody>
          <a:bodyPr wrap="square" rtlCol="0">
            <a:spAutoFit/>
          </a:bodyPr>
          <a:lstStyle/>
          <a:p>
            <a:pPr algn="just"/>
            <a:r>
              <a:rPr lang="pl-PL" sz="1600" dirty="0" smtClean="0">
                <a:latin typeface="+mn-lt"/>
              </a:rPr>
              <a:t>*</a:t>
            </a:r>
            <a:r>
              <a:rPr lang="pl-PL" sz="1600" dirty="0" err="1" smtClean="0">
                <a:latin typeface="+mn-lt"/>
              </a:rPr>
              <a:t>toe</a:t>
            </a:r>
            <a:r>
              <a:rPr lang="pl-PL" sz="1600" dirty="0" smtClean="0">
                <a:latin typeface="+mn-lt"/>
              </a:rPr>
              <a:t> - tona ekwiwalentu ropy (jednostką paliwa umownego); 1 </a:t>
            </a:r>
            <a:r>
              <a:rPr lang="pl-PL" sz="1600" dirty="0" err="1" smtClean="0">
                <a:latin typeface="+mn-lt"/>
              </a:rPr>
              <a:t>toe</a:t>
            </a:r>
            <a:r>
              <a:rPr lang="pl-PL" sz="1600" dirty="0" smtClean="0">
                <a:latin typeface="+mn-lt"/>
              </a:rPr>
              <a:t> jest to ilość energii, która zostanie uwolniona podczas spalenia 1 tony ropy naftowej; przyjmuje się, że 1 </a:t>
            </a:r>
            <a:r>
              <a:rPr lang="pl-PL" sz="1600" dirty="0" err="1" smtClean="0">
                <a:latin typeface="+mn-lt"/>
              </a:rPr>
              <a:t>toe</a:t>
            </a:r>
            <a:r>
              <a:rPr lang="pl-PL" sz="1600" dirty="0" smtClean="0">
                <a:latin typeface="+mn-lt"/>
              </a:rPr>
              <a:t> = 41,87 GJ = 11,63 </a:t>
            </a:r>
            <a:r>
              <a:rPr lang="pl-PL" sz="1600" dirty="0" err="1" smtClean="0">
                <a:latin typeface="+mn-lt"/>
              </a:rPr>
              <a:t>MWh</a:t>
            </a:r>
            <a:r>
              <a:rPr lang="pl-PL" sz="1600" dirty="0" smtClean="0">
                <a:latin typeface="+mn-lt"/>
              </a:rPr>
              <a:t>.</a:t>
            </a:r>
            <a:endParaRPr lang="pl-PL" sz="1600"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0" y="760313"/>
            <a:ext cx="9144000" cy="652463"/>
          </a:xfrm>
        </p:spPr>
        <p:txBody>
          <a:bodyPr/>
          <a:lstStyle/>
          <a:p>
            <a:r>
              <a:rPr lang="pl-PL" sz="2400" b="1" dirty="0" smtClean="0"/>
              <a:t>potencjał biomasy w skali województwa</a:t>
            </a:r>
          </a:p>
        </p:txBody>
      </p:sp>
      <p:sp>
        <p:nvSpPr>
          <p:cNvPr id="4" name="Tytuł 1"/>
          <p:cNvSpPr txBox="1">
            <a:spLocks/>
          </p:cNvSpPr>
          <p:nvPr/>
        </p:nvSpPr>
        <p:spPr>
          <a:xfrm>
            <a:off x="251520" y="1415098"/>
            <a:ext cx="8229600" cy="576064"/>
          </a:xfrm>
          <a:prstGeom prst="rect">
            <a:avLst/>
          </a:prstGeom>
        </p:spPr>
        <p:txBody>
          <a:bodyPr anchor="ctr">
            <a:normAutofit fontScale="82500" lnSpcReduction="20000"/>
          </a:bodyPr>
          <a:lstStyle/>
          <a:p>
            <a:pPr algn="ctr" fontAlgn="auto">
              <a:spcAft>
                <a:spcPts val="0"/>
              </a:spcAft>
              <a:defRPr/>
            </a:pPr>
            <a:endParaRPr lang="pl-PL" sz="4400" dirty="0">
              <a:latin typeface="+mj-lt"/>
              <a:ea typeface="+mj-ea"/>
              <a:cs typeface="+mj-cs"/>
            </a:endParaRPr>
          </a:p>
        </p:txBody>
      </p:sp>
      <p:sp>
        <p:nvSpPr>
          <p:cNvPr id="6" name="pole tekstowe 5"/>
          <p:cNvSpPr txBox="1"/>
          <p:nvPr/>
        </p:nvSpPr>
        <p:spPr>
          <a:xfrm>
            <a:off x="251520" y="5013176"/>
            <a:ext cx="8640960" cy="1107996"/>
          </a:xfrm>
          <a:prstGeom prst="rect">
            <a:avLst/>
          </a:prstGeom>
          <a:noFill/>
        </p:spPr>
        <p:txBody>
          <a:bodyPr wrap="square" rtlCol="0">
            <a:spAutoFit/>
          </a:bodyPr>
          <a:lstStyle/>
          <a:p>
            <a:pPr algn="just"/>
            <a:r>
              <a:rPr lang="pl-PL" sz="1600" dirty="0" smtClean="0">
                <a:latin typeface="+mn-lt"/>
              </a:rPr>
              <a:t>Na potrzeby niniejszego opracowania określono ekonomicznie uzasadniony potencjał w wysokości </a:t>
            </a:r>
            <a:br>
              <a:rPr lang="pl-PL" sz="1600" dirty="0" smtClean="0">
                <a:latin typeface="+mn-lt"/>
              </a:rPr>
            </a:br>
            <a:r>
              <a:rPr lang="pl-PL" sz="1600" dirty="0" smtClean="0">
                <a:latin typeface="+mn-lt"/>
              </a:rPr>
              <a:t>ok. 110,15 </a:t>
            </a:r>
            <a:r>
              <a:rPr lang="pl-PL" sz="1600" dirty="0" err="1" smtClean="0">
                <a:latin typeface="+mn-lt"/>
              </a:rPr>
              <a:t>GWh</a:t>
            </a:r>
            <a:r>
              <a:rPr lang="pl-PL" sz="1600" dirty="0" smtClean="0">
                <a:latin typeface="+mn-lt"/>
              </a:rPr>
              <a:t> rocznej produkcji energii w zainstalowanych kotłach oraz 2,62 mln GJ energii </a:t>
            </a:r>
            <a:br>
              <a:rPr lang="pl-PL" sz="1600" dirty="0" smtClean="0">
                <a:latin typeface="+mn-lt"/>
              </a:rPr>
            </a:br>
            <a:r>
              <a:rPr lang="pl-PL" sz="1600" dirty="0" smtClean="0">
                <a:latin typeface="+mn-lt"/>
              </a:rPr>
              <a:t>w wyprodukowanym paliwie z biomasy (</a:t>
            </a:r>
            <a:r>
              <a:rPr lang="pl-PL" sz="1600" dirty="0" err="1" smtClean="0">
                <a:latin typeface="+mn-lt"/>
              </a:rPr>
              <a:t>pellet</a:t>
            </a:r>
            <a:r>
              <a:rPr lang="pl-PL" sz="1600" dirty="0" smtClean="0">
                <a:latin typeface="+mn-lt"/>
              </a:rPr>
              <a:t>, brykiet).  Koszt inwestycji wyniósłby ok. 135,4 mln zł.</a:t>
            </a:r>
          </a:p>
          <a:p>
            <a:pPr algn="just"/>
            <a:endParaRPr lang="pl-PL" dirty="0">
              <a:latin typeface="+mn-lt"/>
            </a:endParaRPr>
          </a:p>
        </p:txBody>
      </p:sp>
      <p:graphicFrame>
        <p:nvGraphicFramePr>
          <p:cNvPr id="12" name="Tabela 11"/>
          <p:cNvGraphicFramePr>
            <a:graphicFrameLocks noGrp="1"/>
          </p:cNvGraphicFramePr>
          <p:nvPr/>
        </p:nvGraphicFramePr>
        <p:xfrm>
          <a:off x="251519" y="2063170"/>
          <a:ext cx="8640962" cy="1241227"/>
        </p:xfrm>
        <a:graphic>
          <a:graphicData uri="http://schemas.openxmlformats.org/drawingml/2006/table">
            <a:tbl>
              <a:tblPr/>
              <a:tblGrid>
                <a:gridCol w="1970386"/>
                <a:gridCol w="886674"/>
                <a:gridCol w="886674"/>
                <a:gridCol w="886674"/>
                <a:gridCol w="1116551"/>
                <a:gridCol w="1120655"/>
                <a:gridCol w="886674"/>
                <a:gridCol w="886674"/>
              </a:tblGrid>
              <a:tr h="312539">
                <a:tc rowSpan="2">
                  <a:txBody>
                    <a:bodyPr/>
                    <a:lstStyle/>
                    <a:p>
                      <a:pPr algn="ctr" fontAlgn="ctr"/>
                      <a:r>
                        <a:rPr lang="pl-PL" sz="1400" b="1" i="0" u="none" strike="noStrike" dirty="0">
                          <a:solidFill>
                            <a:srgbClr val="000000"/>
                          </a:solidFill>
                          <a:latin typeface="+mn-lt"/>
                        </a:rPr>
                        <a:t>Jednostka terytorialna</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l-PL" sz="1400" b="1" i="0" u="none" strike="noStrike" dirty="0">
                          <a:solidFill>
                            <a:srgbClr val="000000"/>
                          </a:solidFill>
                          <a:latin typeface="+mn-lt"/>
                        </a:rPr>
                        <a:t>Pow. lasów </a:t>
                      </a:r>
                      <a:r>
                        <a:rPr lang="pl-PL" sz="1400" b="0" i="0" u="none" strike="noStrike" dirty="0">
                          <a:solidFill>
                            <a:srgbClr val="000000"/>
                          </a:solidFill>
                          <a:latin typeface="+mn-lt"/>
                        </a:rPr>
                        <a:t>[ha]</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l-PL" sz="1400" b="1" i="0" u="none" strike="noStrike" dirty="0" smtClean="0">
                          <a:solidFill>
                            <a:srgbClr val="000000"/>
                          </a:solidFill>
                          <a:latin typeface="+mn-lt"/>
                        </a:rPr>
                        <a:t>Lesistość </a:t>
                      </a:r>
                      <a:r>
                        <a:rPr lang="pl-PL" sz="1400" b="0" i="0" u="none" strike="noStrike" dirty="0">
                          <a:solidFill>
                            <a:srgbClr val="000000"/>
                          </a:solidFill>
                          <a:latin typeface="+mn-lt"/>
                        </a:rPr>
                        <a:t>[%]</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pl-PL" sz="1400" b="1" i="0" u="none" strike="noStrike" dirty="0">
                          <a:solidFill>
                            <a:srgbClr val="000000"/>
                          </a:solidFill>
                          <a:latin typeface="+mn-lt"/>
                        </a:rPr>
                        <a:t>Potencjał techniczny</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3">
                  <a:txBody>
                    <a:bodyPr/>
                    <a:lstStyle/>
                    <a:p>
                      <a:pPr algn="ctr" fontAlgn="ctr"/>
                      <a:r>
                        <a:rPr lang="pl-PL" sz="1400" b="1" i="0" u="none" strike="noStrike">
                          <a:solidFill>
                            <a:srgbClr val="000000"/>
                          </a:solidFill>
                          <a:latin typeface="+mn-lt"/>
                        </a:rPr>
                        <a:t>Potencjał energetyczny</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r>
              <a:tr h="464344">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1400" b="0" i="0" u="none" strike="noStrike" dirty="0">
                          <a:solidFill>
                            <a:srgbClr val="000000"/>
                          </a:solidFill>
                          <a:latin typeface="+mn-lt"/>
                        </a:rPr>
                        <a:t>[m</a:t>
                      </a:r>
                      <a:r>
                        <a:rPr lang="pl-PL" sz="1400" b="0" i="0" u="none" strike="noStrike" baseline="30000" dirty="0">
                          <a:solidFill>
                            <a:srgbClr val="000000"/>
                          </a:solidFill>
                          <a:latin typeface="+mn-lt"/>
                        </a:rPr>
                        <a:t>3</a:t>
                      </a:r>
                      <a:r>
                        <a:rPr lang="pl-PL" sz="1400" b="0" i="0" u="none" strike="noStrike" dirty="0">
                          <a:solidFill>
                            <a:srgbClr val="000000"/>
                          </a:solidFill>
                          <a:latin typeface="+mn-lt"/>
                        </a:rPr>
                        <a:t>]</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[t]</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GJ</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err="1">
                          <a:solidFill>
                            <a:srgbClr val="000000"/>
                          </a:solidFill>
                          <a:latin typeface="+mn-lt"/>
                        </a:rPr>
                        <a:t>MWh</a:t>
                      </a:r>
                      <a:endParaRPr lang="pl-PL" sz="1400" b="0" i="0" u="none" strike="noStrike" dirty="0">
                        <a:solidFill>
                          <a:srgbClr val="000000"/>
                        </a:solidFill>
                        <a:latin typeface="+mn-lt"/>
                      </a:endParaRP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err="1">
                          <a:solidFill>
                            <a:srgbClr val="000000"/>
                          </a:solidFill>
                          <a:latin typeface="+mn-lt"/>
                        </a:rPr>
                        <a:t>toe</a:t>
                      </a:r>
                      <a:endParaRPr lang="pl-PL" sz="1400" b="0" i="0" u="none" strike="noStrike" dirty="0">
                        <a:solidFill>
                          <a:srgbClr val="000000"/>
                        </a:solidFill>
                        <a:latin typeface="+mn-lt"/>
                      </a:endParaRP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44">
                <a:tc>
                  <a:txBody>
                    <a:bodyPr/>
                    <a:lstStyle/>
                    <a:p>
                      <a:pPr algn="ctr" fontAlgn="ctr"/>
                      <a:r>
                        <a:rPr lang="pl-PL" sz="1400" b="1" i="0" u="none" strike="noStrike" dirty="0" smtClean="0">
                          <a:solidFill>
                            <a:srgbClr val="000000"/>
                          </a:solidFill>
                          <a:latin typeface="+mn-lt"/>
                        </a:rPr>
                        <a:t>Województwo Lubelskie</a:t>
                      </a:r>
                      <a:endParaRPr lang="pl-PL" sz="1400" b="1" i="0" u="none" strike="noStrike" dirty="0">
                        <a:solidFill>
                          <a:srgbClr val="000000"/>
                        </a:solidFill>
                        <a:latin typeface="+mn-lt"/>
                      </a:endParaRP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571 112</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449</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310 515</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301 200</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2 451 460</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681 506</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58 548</a:t>
                      </a:r>
                    </a:p>
                  </a:txBody>
                  <a:tcPr marL="8930"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ela 12"/>
          <p:cNvGraphicFramePr>
            <a:graphicFrameLocks noGrp="1"/>
          </p:cNvGraphicFramePr>
          <p:nvPr/>
        </p:nvGraphicFramePr>
        <p:xfrm>
          <a:off x="251521" y="4007386"/>
          <a:ext cx="8640960" cy="668655"/>
        </p:xfrm>
        <a:graphic>
          <a:graphicData uri="http://schemas.openxmlformats.org/drawingml/2006/table">
            <a:tbl>
              <a:tblPr/>
              <a:tblGrid>
                <a:gridCol w="2595534"/>
                <a:gridCol w="1167989"/>
                <a:gridCol w="1276137"/>
                <a:gridCol w="1265322"/>
                <a:gridCol w="1167989"/>
                <a:gridCol w="1167989"/>
              </a:tblGrid>
              <a:tr h="180975">
                <a:tc rowSpan="2">
                  <a:txBody>
                    <a:bodyPr/>
                    <a:lstStyle/>
                    <a:p>
                      <a:pPr algn="ctr" fontAlgn="ctr"/>
                      <a:r>
                        <a:rPr lang="pl-PL" sz="1400" b="1" i="0" u="none" strike="noStrike" dirty="0">
                          <a:solidFill>
                            <a:srgbClr val="000000"/>
                          </a:solidFill>
                          <a:latin typeface="+mn-lt"/>
                        </a:rPr>
                        <a:t>Jednostka terytorialna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pl-PL" sz="1400" b="1" i="0" u="none" strike="noStrike" dirty="0">
                          <a:solidFill>
                            <a:srgbClr val="000000"/>
                          </a:solidFill>
                          <a:latin typeface="+mn-lt"/>
                        </a:rPr>
                        <a:t>Potencjał techniczny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3">
                  <a:txBody>
                    <a:bodyPr/>
                    <a:lstStyle/>
                    <a:p>
                      <a:pPr algn="ctr" fontAlgn="ctr"/>
                      <a:r>
                        <a:rPr lang="pl-PL" sz="1400" b="1" i="0" u="none" strike="noStrike" dirty="0">
                          <a:solidFill>
                            <a:srgbClr val="000000"/>
                          </a:solidFill>
                          <a:latin typeface="+mn-lt"/>
                        </a:rPr>
                        <a:t>Potencjał energetyczny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r>
              <a:tr h="180975">
                <a:tc vMerge="1">
                  <a:txBody>
                    <a:bodyPr/>
                    <a:lstStyle/>
                    <a:p>
                      <a:endParaRPr lang="pl-PL"/>
                    </a:p>
                  </a:txBody>
                  <a:tcPr/>
                </a:tc>
                <a:tc>
                  <a:txBody>
                    <a:bodyPr/>
                    <a:lstStyle/>
                    <a:p>
                      <a:pPr algn="ctr" fontAlgn="ctr"/>
                      <a:r>
                        <a:rPr lang="pl-PL" sz="1400" b="0" i="0" u="none" strike="noStrike" dirty="0">
                          <a:solidFill>
                            <a:srgbClr val="000000"/>
                          </a:solidFill>
                          <a:latin typeface="+mn-lt"/>
                        </a:rPr>
                        <a:t>[m</a:t>
                      </a:r>
                      <a:r>
                        <a:rPr lang="pl-PL" sz="1400" b="0" i="0" u="none" strike="noStrike" baseline="30000" dirty="0">
                          <a:solidFill>
                            <a:srgbClr val="000000"/>
                          </a:solidFill>
                          <a:latin typeface="+mn-lt"/>
                        </a:rPr>
                        <a:t>3</a:t>
                      </a:r>
                      <a:r>
                        <a:rPr lang="pl-PL" sz="14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GJ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err="1">
                          <a:solidFill>
                            <a:srgbClr val="000000"/>
                          </a:solidFill>
                          <a:latin typeface="+mn-lt"/>
                        </a:rPr>
                        <a:t>MWh</a:t>
                      </a:r>
                      <a:endParaRPr lang="pl-PL"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err="1">
                          <a:solidFill>
                            <a:srgbClr val="000000"/>
                          </a:solidFill>
                          <a:latin typeface="+mn-lt"/>
                        </a:rPr>
                        <a:t>toe</a:t>
                      </a:r>
                      <a:endParaRPr lang="pl-PL"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pl-PL" sz="1400" b="1" i="0" u="none" strike="noStrike" dirty="0" smtClean="0">
                          <a:solidFill>
                            <a:srgbClr val="000000"/>
                          </a:solidFill>
                          <a:latin typeface="+mn-lt"/>
                        </a:rPr>
                        <a:t>Województwo Lubelskie</a:t>
                      </a:r>
                      <a:endParaRPr lang="pl-PL"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386 286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115 887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1 311 060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latin typeface="+mn-lt"/>
                        </a:rPr>
                        <a:t>364 475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dirty="0">
                          <a:solidFill>
                            <a:srgbClr val="000000"/>
                          </a:solidFill>
                          <a:latin typeface="+mn-lt"/>
                        </a:rPr>
                        <a:t>31 312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pole tekstowe 13"/>
          <p:cNvSpPr txBox="1"/>
          <p:nvPr/>
        </p:nvSpPr>
        <p:spPr>
          <a:xfrm>
            <a:off x="0" y="1703130"/>
            <a:ext cx="9144000" cy="338554"/>
          </a:xfrm>
          <a:prstGeom prst="rect">
            <a:avLst/>
          </a:prstGeom>
          <a:noFill/>
        </p:spPr>
        <p:txBody>
          <a:bodyPr wrap="square" rtlCol="0">
            <a:spAutoFit/>
          </a:bodyPr>
          <a:lstStyle/>
          <a:p>
            <a:pPr algn="ctr"/>
            <a:r>
              <a:rPr lang="pl-PL" sz="1600" b="1" dirty="0">
                <a:latin typeface="+mn-lt"/>
              </a:rPr>
              <a:t>Potencjał techniczny i energetyczny biomasy drzewnej z </a:t>
            </a:r>
            <a:r>
              <a:rPr lang="pl-PL" sz="1600" b="1" dirty="0" smtClean="0">
                <a:latin typeface="+mn-lt"/>
              </a:rPr>
              <a:t>lasów</a:t>
            </a:r>
            <a:endParaRPr lang="pl-PL" sz="1600" b="1" dirty="0">
              <a:latin typeface="+mn-lt"/>
            </a:endParaRPr>
          </a:p>
        </p:txBody>
      </p:sp>
      <p:sp>
        <p:nvSpPr>
          <p:cNvPr id="15" name="pole tekstowe 14"/>
          <p:cNvSpPr txBox="1"/>
          <p:nvPr/>
        </p:nvSpPr>
        <p:spPr>
          <a:xfrm>
            <a:off x="0" y="3668832"/>
            <a:ext cx="9144000" cy="338554"/>
          </a:xfrm>
          <a:prstGeom prst="rect">
            <a:avLst/>
          </a:prstGeom>
          <a:noFill/>
        </p:spPr>
        <p:txBody>
          <a:bodyPr wrap="square" rtlCol="0">
            <a:spAutoFit/>
          </a:bodyPr>
          <a:lstStyle/>
          <a:p>
            <a:pPr algn="ctr"/>
            <a:r>
              <a:rPr lang="pl-PL" sz="1600" b="1" dirty="0">
                <a:latin typeface="+mn-lt"/>
              </a:rPr>
              <a:t>Potencjał techniczny i energetyczny drewna odpadowego z przetwórstwa drzewnego.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8" name="pole tekstowe 7"/>
          <p:cNvSpPr txBox="1"/>
          <p:nvPr/>
        </p:nvSpPr>
        <p:spPr>
          <a:xfrm>
            <a:off x="250825" y="1628775"/>
            <a:ext cx="8497888" cy="4524375"/>
          </a:xfrm>
          <a:prstGeom prst="rect">
            <a:avLst/>
          </a:prstGeom>
          <a:noFill/>
        </p:spPr>
        <p:txBody>
          <a:bodyPr>
            <a:spAutoFit/>
          </a:bodyPr>
          <a:lstStyle/>
          <a:p>
            <a:pPr fontAlgn="auto">
              <a:spcBef>
                <a:spcPts val="0"/>
              </a:spcBef>
              <a:spcAft>
                <a:spcPts val="0"/>
              </a:spcAft>
              <a:defRPr/>
            </a:pPr>
            <a:r>
              <a:rPr lang="pl-PL" sz="1600" b="1" u="sng" dirty="0">
                <a:latin typeface="+mn-lt"/>
                <a:cs typeface="+mn-cs"/>
              </a:rPr>
              <a:t>Strategia Rozwoju Województwa Lubelskiego na lata 2006 – 2020:</a:t>
            </a:r>
          </a:p>
          <a:p>
            <a:pPr fontAlgn="auto">
              <a:spcBef>
                <a:spcPts val="0"/>
              </a:spcBef>
              <a:spcAft>
                <a:spcPts val="0"/>
              </a:spcAft>
              <a:defRPr/>
            </a:pPr>
            <a:endParaRPr lang="pl-PL" sz="1050" i="1" dirty="0">
              <a:latin typeface="+mn-lt"/>
              <a:cs typeface="+mn-cs"/>
            </a:endParaRPr>
          </a:p>
          <a:p>
            <a:pPr marL="182563" lvl="1" indent="-182563" algn="just" fontAlgn="auto">
              <a:spcBef>
                <a:spcPts val="0"/>
              </a:spcBef>
              <a:spcAft>
                <a:spcPts val="0"/>
              </a:spcAft>
              <a:buFont typeface="Arial" pitchFamily="34" charset="0"/>
              <a:buChar char="•"/>
              <a:defRPr/>
            </a:pPr>
            <a:r>
              <a:rPr lang="pl-PL" sz="1600" i="1" dirty="0">
                <a:latin typeface="+mn-lt"/>
                <a:cs typeface="+mn-cs"/>
              </a:rPr>
              <a:t>„(…) zapewnienie bezpieczeństwa energetycznego, rozumiane jako pokrycie bieżącego </a:t>
            </a:r>
            <a:br>
              <a:rPr lang="pl-PL" sz="1600" i="1" dirty="0">
                <a:latin typeface="+mn-lt"/>
                <a:cs typeface="+mn-cs"/>
              </a:rPr>
            </a:br>
            <a:r>
              <a:rPr lang="pl-PL" sz="1600" i="1" dirty="0">
                <a:latin typeface="+mn-lt"/>
                <a:cs typeface="+mn-cs"/>
              </a:rPr>
              <a:t>i perspektywicznego zapotrzebowania odbiorców na paliwa i energię, przy zachowaniu wymagań ochrony środowiska”, „(…) podniesienie sprawności technicznej źródeł i sieci oraz dostosowanie </a:t>
            </a:r>
            <a:br>
              <a:rPr lang="pl-PL" sz="1600" i="1" dirty="0">
                <a:latin typeface="+mn-lt"/>
                <a:cs typeface="+mn-cs"/>
              </a:rPr>
            </a:br>
            <a:r>
              <a:rPr lang="pl-PL" sz="1600" i="1" dirty="0">
                <a:latin typeface="+mn-lt"/>
                <a:cs typeface="+mn-cs"/>
              </a:rPr>
              <a:t>do norm europejskich i wymagań ekologicznych”.</a:t>
            </a:r>
            <a:endParaRPr lang="pl-PL" sz="1600" dirty="0">
              <a:latin typeface="+mn-lt"/>
              <a:cs typeface="+mn-cs"/>
            </a:endParaRPr>
          </a:p>
          <a:p>
            <a:pPr marL="182563" lvl="1" indent="-182563" algn="just" fontAlgn="auto">
              <a:spcBef>
                <a:spcPts val="0"/>
              </a:spcBef>
              <a:spcAft>
                <a:spcPts val="0"/>
              </a:spcAft>
              <a:buFont typeface="Arial" pitchFamily="34" charset="0"/>
              <a:buChar char="•"/>
              <a:defRPr/>
            </a:pPr>
            <a:endParaRPr lang="pl-PL" sz="1600" dirty="0">
              <a:latin typeface="+mn-lt"/>
              <a:cs typeface="+mn-cs"/>
            </a:endParaRPr>
          </a:p>
          <a:p>
            <a:pPr marL="182563" lvl="1" indent="-182563" algn="just" fontAlgn="auto">
              <a:spcBef>
                <a:spcPts val="0"/>
              </a:spcBef>
              <a:spcAft>
                <a:spcPts val="0"/>
              </a:spcAft>
              <a:buFont typeface="Arial" pitchFamily="34" charset="0"/>
              <a:buChar char="•"/>
              <a:defRPr/>
            </a:pPr>
            <a:r>
              <a:rPr lang="pl-PL" sz="1600" i="1" dirty="0">
                <a:latin typeface="+mn-lt"/>
                <a:cs typeface="+mn-cs"/>
              </a:rPr>
              <a:t>„(…) racjonalizacja zużycia energii i posiadanych zasobów naturalnych (oparta między innymi na modelu produkcji i konsumpcji w kierunku poprawy efektywności energetycznej i surowcowej)”. </a:t>
            </a:r>
          </a:p>
          <a:p>
            <a:pPr marL="182563" lvl="1" indent="-182563" algn="just" fontAlgn="auto">
              <a:spcBef>
                <a:spcPts val="0"/>
              </a:spcBef>
              <a:spcAft>
                <a:spcPts val="0"/>
              </a:spcAft>
              <a:buFont typeface="Arial" pitchFamily="34" charset="0"/>
              <a:buChar char="•"/>
              <a:defRPr/>
            </a:pPr>
            <a:endParaRPr lang="pl-PL" sz="1600" i="1" dirty="0">
              <a:latin typeface="+mn-lt"/>
              <a:cs typeface="+mn-cs"/>
            </a:endParaRPr>
          </a:p>
          <a:p>
            <a:pPr marL="182563" lvl="1" indent="-182563" algn="just" fontAlgn="auto">
              <a:spcBef>
                <a:spcPts val="0"/>
              </a:spcBef>
              <a:spcAft>
                <a:spcPts val="0"/>
              </a:spcAft>
              <a:buFont typeface="Arial" pitchFamily="34" charset="0"/>
              <a:buChar char="•"/>
              <a:defRPr/>
            </a:pPr>
            <a:r>
              <a:rPr lang="pl-PL" sz="1600" i="1" dirty="0">
                <a:latin typeface="+mn-lt"/>
                <a:cs typeface="+mn-cs"/>
              </a:rPr>
              <a:t>„(…) pozyskiwanie biomasy na cele energetyczne</a:t>
            </a:r>
            <a:r>
              <a:rPr lang="pl-PL" sz="1600" dirty="0">
                <a:latin typeface="+mn-lt"/>
                <a:cs typeface="+mn-cs"/>
              </a:rPr>
              <a:t>”, </a:t>
            </a:r>
            <a:r>
              <a:rPr lang="pl-PL" sz="1600" i="1" dirty="0">
                <a:latin typeface="+mn-lt"/>
                <a:cs typeface="+mn-cs"/>
              </a:rPr>
              <a:t>„(…) rozwój pomp ciepła na potrzeby grzewcze”. </a:t>
            </a:r>
            <a:endParaRPr lang="pl-PL" sz="1600" dirty="0">
              <a:latin typeface="+mn-lt"/>
              <a:cs typeface="+mn-cs"/>
            </a:endParaRPr>
          </a:p>
          <a:p>
            <a:pPr marL="182563" lvl="1" indent="-182563" algn="just" fontAlgn="auto">
              <a:spcBef>
                <a:spcPts val="0"/>
              </a:spcBef>
              <a:spcAft>
                <a:spcPts val="0"/>
              </a:spcAft>
              <a:buFont typeface="Arial" pitchFamily="34" charset="0"/>
              <a:buChar char="•"/>
              <a:defRPr/>
            </a:pPr>
            <a:endParaRPr lang="pl-PL" sz="1600" i="1" dirty="0">
              <a:latin typeface="+mn-lt"/>
              <a:cs typeface="+mn-cs"/>
            </a:endParaRPr>
          </a:p>
          <a:p>
            <a:pPr marL="182563" lvl="1" indent="-182563" algn="just" fontAlgn="auto">
              <a:spcBef>
                <a:spcPts val="0"/>
              </a:spcBef>
              <a:spcAft>
                <a:spcPts val="0"/>
              </a:spcAft>
              <a:buFont typeface="Arial" pitchFamily="34" charset="0"/>
              <a:buChar char="•"/>
              <a:defRPr/>
            </a:pPr>
            <a:r>
              <a:rPr lang="pl-PL" sz="1600" i="1" dirty="0">
                <a:latin typeface="+mn-lt"/>
                <a:cs typeface="+mn-cs"/>
              </a:rPr>
              <a:t>„(…) najdogodniejsze warunki dla lokalizacji elektrowni wiatrowych występują w północno – zachodniej części województwa”</a:t>
            </a:r>
            <a:r>
              <a:rPr lang="pl-PL" sz="1600" dirty="0">
                <a:latin typeface="+mn-lt"/>
                <a:cs typeface="+mn-cs"/>
              </a:rPr>
              <a:t>.</a:t>
            </a:r>
          </a:p>
          <a:p>
            <a:pPr marL="182563" lvl="1" indent="-182563" algn="just" fontAlgn="auto">
              <a:spcBef>
                <a:spcPts val="0"/>
              </a:spcBef>
              <a:spcAft>
                <a:spcPts val="0"/>
              </a:spcAft>
              <a:buFont typeface="Arial" pitchFamily="34" charset="0"/>
              <a:buChar char="•"/>
              <a:defRPr/>
            </a:pPr>
            <a:endParaRPr lang="pl-PL" sz="1600" i="1" dirty="0">
              <a:latin typeface="+mn-lt"/>
              <a:cs typeface="+mn-cs"/>
            </a:endParaRPr>
          </a:p>
          <a:p>
            <a:pPr marL="182563" lvl="1" indent="-182563" algn="just" fontAlgn="auto">
              <a:spcBef>
                <a:spcPts val="0"/>
              </a:spcBef>
              <a:spcAft>
                <a:spcPts val="0"/>
              </a:spcAft>
              <a:buFont typeface="Arial" pitchFamily="34" charset="0"/>
              <a:buChar char="•"/>
              <a:defRPr/>
            </a:pPr>
            <a:r>
              <a:rPr lang="pl-PL" sz="1600" i="1" dirty="0">
                <a:latin typeface="+mn-lt"/>
                <a:cs typeface="+mn-cs"/>
              </a:rPr>
              <a:t>„(…) wsparcie produkcji energii w procesie kogeneracji oraz ze źródeł ekologicznie czystych, promocję nowoczesnych technik konwersji produktów rolnych na wysokowydajne nośniki energetyczne”.</a:t>
            </a:r>
            <a:endParaRPr lang="pl-PL" sz="1600" dirty="0">
              <a:latin typeface="+mn-lt"/>
              <a:cs typeface="+mn-cs"/>
            </a:endParaRPr>
          </a:p>
        </p:txBody>
      </p:sp>
      <p:sp>
        <p:nvSpPr>
          <p:cNvPr id="48131" name="Tytuł 1"/>
          <p:cNvSpPr>
            <a:spLocks noGrp="1"/>
          </p:cNvSpPr>
          <p:nvPr>
            <p:ph type="title"/>
          </p:nvPr>
        </p:nvSpPr>
        <p:spPr>
          <a:xfrm>
            <a:off x="0" y="1047750"/>
            <a:ext cx="9144000" cy="652463"/>
          </a:xfrm>
        </p:spPr>
        <p:txBody>
          <a:bodyPr/>
          <a:lstStyle/>
          <a:p>
            <a:r>
              <a:rPr lang="pl-PL" sz="2400" b="1" dirty="0" smtClean="0"/>
              <a:t>wojewódzkie dokumenty strategiczne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7" name="pole tekstowe 6"/>
          <p:cNvSpPr txBox="1"/>
          <p:nvPr/>
        </p:nvSpPr>
        <p:spPr>
          <a:xfrm>
            <a:off x="250825" y="1700213"/>
            <a:ext cx="8497888" cy="4278312"/>
          </a:xfrm>
          <a:prstGeom prst="rect">
            <a:avLst/>
          </a:prstGeom>
          <a:noFill/>
        </p:spPr>
        <p:txBody>
          <a:bodyPr>
            <a:spAutoFit/>
          </a:bodyPr>
          <a:lstStyle/>
          <a:p>
            <a:pPr fontAlgn="auto">
              <a:spcBef>
                <a:spcPts val="0"/>
              </a:spcBef>
              <a:spcAft>
                <a:spcPts val="0"/>
              </a:spcAft>
              <a:defRPr/>
            </a:pPr>
            <a:r>
              <a:rPr lang="pl-PL" sz="1600" b="1" u="sng" dirty="0">
                <a:latin typeface="+mn-lt"/>
                <a:cs typeface="+mn-cs"/>
              </a:rPr>
              <a:t>Program Rozwoju Energetyki dla Województwa Lubelskiego:</a:t>
            </a:r>
          </a:p>
          <a:p>
            <a:pPr fontAlgn="auto">
              <a:spcBef>
                <a:spcPts val="0"/>
              </a:spcBef>
              <a:spcAft>
                <a:spcPts val="0"/>
              </a:spcAft>
              <a:defRPr/>
            </a:pPr>
            <a:endParaRPr lang="pl-PL" sz="1600" dirty="0">
              <a:latin typeface="+mn-lt"/>
              <a:cs typeface="+mn-cs"/>
            </a:endParaRPr>
          </a:p>
          <a:p>
            <a:pPr marL="182563" indent="-182563" algn="just" fontAlgn="auto">
              <a:spcBef>
                <a:spcPts val="0"/>
              </a:spcBef>
              <a:spcAft>
                <a:spcPts val="0"/>
              </a:spcAft>
              <a:buFont typeface="Arial" pitchFamily="34" charset="0"/>
              <a:buChar char="•"/>
              <a:defRPr/>
            </a:pPr>
            <a:r>
              <a:rPr lang="pl-PL" sz="1600" i="1" dirty="0">
                <a:latin typeface="+mn-lt"/>
                <a:cs typeface="+mn-cs"/>
              </a:rPr>
              <a:t>„Celem Programu Rozwoju Energetyki dla Województwa Lubelskiego jest głównie ocena występujących problemów i potrzeb, jak również propozycja kierunków rozwoju energetyki </a:t>
            </a:r>
            <a:br>
              <a:rPr lang="pl-PL" sz="1600" i="1" dirty="0">
                <a:latin typeface="+mn-lt"/>
                <a:cs typeface="+mn-cs"/>
              </a:rPr>
            </a:br>
            <a:r>
              <a:rPr lang="pl-PL" sz="1600" i="1" dirty="0">
                <a:latin typeface="+mn-lt"/>
                <a:cs typeface="+mn-cs"/>
              </a:rPr>
              <a:t>na obszarze województwa lubelskiego, przy uwzględnieniu polityki energetycznej i ekologicznej państwa oraz potrzeb rozwoju gospodarczego regionu”.</a:t>
            </a:r>
          </a:p>
          <a:p>
            <a:pPr marL="182563" indent="-182563" algn="just"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i="1" dirty="0">
                <a:latin typeface="+mn-lt"/>
                <a:cs typeface="+mn-cs"/>
              </a:rPr>
              <a:t>„(…) pełne zaspokojenie obecnych i przyszłych potrzeb odbiorców na media energetyczne”.</a:t>
            </a:r>
          </a:p>
          <a:p>
            <a:pPr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i="1" dirty="0">
                <a:latin typeface="+mn-lt"/>
                <a:cs typeface="+mn-cs"/>
              </a:rPr>
              <a:t>„(…) osiągnięcie niezawodności i podniesienie jakości dostaw energii”.</a:t>
            </a: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i="1" dirty="0">
                <a:latin typeface="+mn-lt"/>
                <a:cs typeface="+mn-cs"/>
              </a:rPr>
              <a:t>„(…) racjonalne użytkowanie energii”.</a:t>
            </a: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i="1" dirty="0">
                <a:latin typeface="+mn-lt"/>
                <a:cs typeface="+mn-cs"/>
              </a:rPr>
              <a:t>„(…) wyrównanie poziomu zaopatrzenia w media energetyczne obszarów wiejskich i miejskich”.</a:t>
            </a: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i="1" dirty="0">
                <a:latin typeface="+mn-lt"/>
                <a:cs typeface="+mn-cs"/>
              </a:rPr>
              <a:t>„(…) zwiększenie udziału odnawialnych źródeł w produkcji energii”.</a:t>
            </a:r>
          </a:p>
          <a:p>
            <a:pPr marL="182563" indent="-182563" algn="just" fontAlgn="auto">
              <a:spcBef>
                <a:spcPts val="0"/>
              </a:spcBef>
              <a:spcAft>
                <a:spcPts val="0"/>
              </a:spcAft>
              <a:buFont typeface="Arial" pitchFamily="34" charset="0"/>
              <a:buChar char="•"/>
              <a:defRPr/>
            </a:pPr>
            <a:endParaRPr lang="pl-PL" sz="1600" dirty="0">
              <a:latin typeface="+mn-lt"/>
              <a:cs typeface="+mn-cs"/>
            </a:endParaRPr>
          </a:p>
        </p:txBody>
      </p:sp>
      <p:sp>
        <p:nvSpPr>
          <p:cNvPr id="49155" name="Tytuł 1"/>
          <p:cNvSpPr>
            <a:spLocks noGrp="1"/>
          </p:cNvSpPr>
          <p:nvPr>
            <p:ph type="title"/>
          </p:nvPr>
        </p:nvSpPr>
        <p:spPr>
          <a:xfrm>
            <a:off x="0" y="1047750"/>
            <a:ext cx="9144000" cy="652463"/>
          </a:xfrm>
        </p:spPr>
        <p:txBody>
          <a:bodyPr/>
          <a:lstStyle/>
          <a:p>
            <a:r>
              <a:rPr lang="pl-PL" sz="2400" b="1" dirty="0" smtClean="0"/>
              <a:t>wojewódzkie dokumenty strategiczne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ytuł 1"/>
          <p:cNvSpPr>
            <a:spLocks noGrp="1"/>
          </p:cNvSpPr>
          <p:nvPr>
            <p:ph type="title"/>
          </p:nvPr>
        </p:nvSpPr>
        <p:spPr>
          <a:xfrm>
            <a:off x="0" y="1047750"/>
            <a:ext cx="9144000" cy="652463"/>
          </a:xfrm>
        </p:spPr>
        <p:txBody>
          <a:bodyPr/>
          <a:lstStyle/>
          <a:p>
            <a:r>
              <a:rPr lang="pl-PL" sz="2400" b="1" dirty="0" smtClean="0"/>
              <a:t>wojewódzkie dokumenty strategiczne</a:t>
            </a:r>
          </a:p>
        </p:txBody>
      </p:sp>
      <p:sp>
        <p:nvSpPr>
          <p:cNvPr id="4" name="Tytuł 1"/>
          <p:cNvSpPr txBox="1">
            <a:spLocks/>
          </p:cNvSpPr>
          <p:nvPr/>
        </p:nvSpPr>
        <p:spPr>
          <a:xfrm>
            <a:off x="242888"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5" name="pole tekstowe 4"/>
          <p:cNvSpPr txBox="1"/>
          <p:nvPr/>
        </p:nvSpPr>
        <p:spPr>
          <a:xfrm>
            <a:off x="323850" y="1844675"/>
            <a:ext cx="8496300" cy="3046413"/>
          </a:xfrm>
          <a:prstGeom prst="rect">
            <a:avLst/>
          </a:prstGeom>
          <a:noFill/>
        </p:spPr>
        <p:txBody>
          <a:bodyPr>
            <a:spAutoFit/>
          </a:bodyPr>
          <a:lstStyle/>
          <a:p>
            <a:pPr fontAlgn="auto">
              <a:spcBef>
                <a:spcPts val="0"/>
              </a:spcBef>
              <a:spcAft>
                <a:spcPts val="0"/>
              </a:spcAft>
              <a:defRPr/>
            </a:pPr>
            <a:r>
              <a:rPr lang="pl-PL" sz="1600" b="1" u="sng" dirty="0">
                <a:latin typeface="+mn-lt"/>
                <a:cs typeface="+mn-cs"/>
              </a:rPr>
              <a:t>Wojewódzki Program Rozwoju Alternatywnych Źródeł Energii dla Województwa Lubelskiego:</a:t>
            </a:r>
          </a:p>
          <a:p>
            <a:pPr fontAlgn="auto">
              <a:spcBef>
                <a:spcPts val="0"/>
              </a:spcBef>
              <a:spcAft>
                <a:spcPts val="0"/>
              </a:spcAft>
              <a:defRPr/>
            </a:pPr>
            <a:endParaRPr lang="pl-PL" sz="1600" dirty="0">
              <a:latin typeface="+mn-lt"/>
              <a:cs typeface="+mn-cs"/>
            </a:endParaRPr>
          </a:p>
          <a:p>
            <a:pPr marL="182563" indent="-182563" algn="just" fontAlgn="auto">
              <a:spcBef>
                <a:spcPts val="0"/>
              </a:spcBef>
              <a:spcAft>
                <a:spcPts val="0"/>
              </a:spcAft>
              <a:buFont typeface="Arial" pitchFamily="34" charset="0"/>
              <a:buChar char="•"/>
              <a:defRPr/>
            </a:pPr>
            <a:r>
              <a:rPr lang="pl-PL" sz="1600" i="1" dirty="0">
                <a:latin typeface="+mn-lt"/>
                <a:cs typeface="+mn-cs"/>
              </a:rPr>
              <a:t>Program… </a:t>
            </a:r>
            <a:r>
              <a:rPr lang="pl-PL" sz="1600" dirty="0">
                <a:latin typeface="+mn-lt"/>
                <a:cs typeface="+mn-cs"/>
              </a:rPr>
              <a:t>to dokument najpełniej opisujący sektor OZE. Wskazuje on m. in. potencjalne pola konfliktów, mogące występować przy realizacji tego typu inwestycji.</a:t>
            </a:r>
          </a:p>
          <a:p>
            <a:pPr marL="182563" indent="-182563" algn="just"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dirty="0">
                <a:latin typeface="+mn-lt"/>
                <a:cs typeface="+mn-cs"/>
              </a:rPr>
              <a:t>W </a:t>
            </a:r>
            <a:r>
              <a:rPr lang="pl-PL" sz="1600" i="1" dirty="0">
                <a:latin typeface="+mn-lt"/>
                <a:cs typeface="+mn-cs"/>
              </a:rPr>
              <a:t>Programie… </a:t>
            </a:r>
            <a:r>
              <a:rPr lang="pl-PL" sz="1600" dirty="0">
                <a:latin typeface="+mn-lt"/>
                <a:cs typeface="+mn-cs"/>
              </a:rPr>
              <a:t>analizie poddano wszystkie rodzaje OZE oraz wskazano lokalizacje teoretycznie możliwe do wykorzystania dla niektórych z tych źródeł, a także tereny o najwyższym potencjale, </a:t>
            </a:r>
            <a:br>
              <a:rPr lang="pl-PL" sz="1600" dirty="0">
                <a:latin typeface="+mn-lt"/>
                <a:cs typeface="+mn-cs"/>
              </a:rPr>
            </a:br>
            <a:r>
              <a:rPr lang="pl-PL" sz="1600" dirty="0">
                <a:latin typeface="+mn-lt"/>
                <a:cs typeface="+mn-cs"/>
              </a:rPr>
              <a:t>na których może być realizowana większa ilość projektów z danej dziedziny OZE.</a:t>
            </a: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r>
              <a:rPr lang="pl-PL" sz="1600" dirty="0">
                <a:latin typeface="+mn-lt"/>
                <a:cs typeface="+mn-cs"/>
              </a:rPr>
              <a:t>Dokument porusza istotne kwestie prawne regulujące rynek OZE.</a:t>
            </a:r>
            <a:endParaRPr lang="pl-PL" sz="1600" i="1" dirty="0">
              <a:latin typeface="+mn-lt"/>
              <a:cs typeface="+mn-cs"/>
            </a:endParaRP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algn="just" fontAlgn="auto">
              <a:spcBef>
                <a:spcPts val="0"/>
              </a:spcBef>
              <a:spcAft>
                <a:spcPts val="0"/>
              </a:spcAft>
              <a:buFont typeface="Arial" pitchFamily="34" charset="0"/>
              <a:buChar char="•"/>
              <a:defRPr/>
            </a:pPr>
            <a:endParaRPr lang="pl-PL" sz="1600" dirty="0">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ytuł 1"/>
          <p:cNvSpPr>
            <a:spLocks noGrp="1"/>
          </p:cNvSpPr>
          <p:nvPr>
            <p:ph type="title"/>
          </p:nvPr>
        </p:nvSpPr>
        <p:spPr>
          <a:xfrm>
            <a:off x="0" y="1047750"/>
            <a:ext cx="9144000" cy="652463"/>
          </a:xfrm>
        </p:spPr>
        <p:txBody>
          <a:bodyPr/>
          <a:lstStyle/>
          <a:p>
            <a:r>
              <a:rPr lang="pl-PL" sz="2400" b="1" dirty="0" smtClean="0"/>
              <a:t>wojewódzkie dokumenty strategiczne</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5" name="pole tekstowe 4"/>
          <p:cNvSpPr txBox="1"/>
          <p:nvPr/>
        </p:nvSpPr>
        <p:spPr>
          <a:xfrm>
            <a:off x="323850" y="2062163"/>
            <a:ext cx="8496300" cy="4030662"/>
          </a:xfrm>
          <a:prstGeom prst="rect">
            <a:avLst/>
          </a:prstGeom>
          <a:noFill/>
        </p:spPr>
        <p:txBody>
          <a:bodyPr>
            <a:spAutoFit/>
          </a:bodyPr>
          <a:lstStyle/>
          <a:p>
            <a:pPr fontAlgn="auto">
              <a:spcBef>
                <a:spcPts val="0"/>
              </a:spcBef>
              <a:spcAft>
                <a:spcPts val="0"/>
              </a:spcAft>
              <a:defRPr/>
            </a:pPr>
            <a:r>
              <a:rPr lang="pl-PL" sz="1600" b="1" u="sng" dirty="0">
                <a:latin typeface="+mn-lt"/>
                <a:cs typeface="+mn-cs"/>
              </a:rPr>
              <a:t>Pogram Zrównoważonego Rozwoju Rolnictwa i Obszarów Wiejskich Województwa Lubelskiego:</a:t>
            </a:r>
          </a:p>
          <a:p>
            <a:pPr fontAlgn="auto">
              <a:spcBef>
                <a:spcPts val="0"/>
              </a:spcBef>
              <a:spcAft>
                <a:spcPts val="0"/>
              </a:spcAft>
              <a:defRPr/>
            </a:pPr>
            <a:endParaRPr lang="pl-PL" sz="1600" dirty="0">
              <a:latin typeface="+mn-lt"/>
              <a:cs typeface="+mn-cs"/>
            </a:endParaRPr>
          </a:p>
          <a:p>
            <a:pPr marL="177800" indent="-177800" fontAlgn="auto">
              <a:spcBef>
                <a:spcPts val="0"/>
              </a:spcBef>
              <a:spcAft>
                <a:spcPts val="0"/>
              </a:spcAft>
              <a:buFont typeface="Arial" pitchFamily="34" charset="0"/>
              <a:buChar char="•"/>
              <a:defRPr/>
            </a:pPr>
            <a:r>
              <a:rPr lang="pl-PL" sz="1600" i="1" dirty="0">
                <a:latin typeface="+mn-lt"/>
                <a:cs typeface="+mn-cs"/>
              </a:rPr>
              <a:t>„(…) tworzenie nowych miejsc pracy w rolnictwie i przemyśle wytwarzającym urządzenia </a:t>
            </a:r>
            <a:br>
              <a:rPr lang="pl-PL" sz="1600" i="1" dirty="0">
                <a:latin typeface="+mn-lt"/>
                <a:cs typeface="+mn-cs"/>
              </a:rPr>
            </a:br>
            <a:r>
              <a:rPr lang="pl-PL" sz="1600" i="1" dirty="0">
                <a:latin typeface="+mn-lt"/>
                <a:cs typeface="+mn-cs"/>
              </a:rPr>
              <a:t>i produkującym energię”,</a:t>
            </a:r>
          </a:p>
          <a:p>
            <a:pPr marL="177800" indent="-177800" fontAlgn="auto">
              <a:spcBef>
                <a:spcPts val="0"/>
              </a:spcBef>
              <a:spcAft>
                <a:spcPts val="0"/>
              </a:spcAft>
              <a:buFont typeface="Arial" pitchFamily="34" charset="0"/>
              <a:buChar char="•"/>
              <a:defRPr/>
            </a:pPr>
            <a:endParaRPr lang="pl-PL" sz="1600" dirty="0">
              <a:latin typeface="+mn-lt"/>
              <a:cs typeface="+mn-cs"/>
            </a:endParaRPr>
          </a:p>
          <a:p>
            <a:pPr marL="177800" indent="-177800" algn="just" fontAlgn="auto">
              <a:spcBef>
                <a:spcPts val="0"/>
              </a:spcBef>
              <a:spcAft>
                <a:spcPts val="0"/>
              </a:spcAft>
              <a:buFont typeface="Arial" pitchFamily="34" charset="0"/>
              <a:buChar char="•"/>
              <a:defRPr/>
            </a:pPr>
            <a:r>
              <a:rPr lang="pl-PL" sz="1600" i="1" dirty="0">
                <a:latin typeface="+mn-lt"/>
                <a:cs typeface="+mn-cs"/>
              </a:rPr>
              <a:t>„(…) pełniejsze wykorzystanie potencjału produkcyjnego rolnictwa, w tym zagospodarowanie części gruntów ugorowanych i odłogowanych, oraz pełniejsze wykorzystanie maszyn i urządzeń, będących w dyspozycji rolnictwa”,</a:t>
            </a:r>
          </a:p>
          <a:p>
            <a:pPr marL="177800" indent="-177800" fontAlgn="auto">
              <a:spcBef>
                <a:spcPts val="0"/>
              </a:spcBef>
              <a:spcAft>
                <a:spcPts val="0"/>
              </a:spcAft>
              <a:buFont typeface="Arial" pitchFamily="34" charset="0"/>
              <a:buChar char="•"/>
              <a:defRPr/>
            </a:pPr>
            <a:endParaRPr lang="pl-PL" sz="1600" dirty="0">
              <a:latin typeface="+mn-lt"/>
              <a:cs typeface="+mn-cs"/>
            </a:endParaRPr>
          </a:p>
          <a:p>
            <a:pPr marL="177800" indent="-177800" fontAlgn="auto">
              <a:spcBef>
                <a:spcPts val="0"/>
              </a:spcBef>
              <a:spcAft>
                <a:spcPts val="0"/>
              </a:spcAft>
              <a:buFont typeface="Arial" pitchFamily="34" charset="0"/>
              <a:buChar char="•"/>
              <a:defRPr/>
            </a:pPr>
            <a:r>
              <a:rPr lang="pl-PL" sz="1600" i="1" dirty="0">
                <a:latin typeface="+mn-lt"/>
                <a:cs typeface="+mn-cs"/>
              </a:rPr>
              <a:t>„(…) wsparcie wielofunkcyjnego rozwoju obszarów wiejskich poprzez powstanie małych </a:t>
            </a:r>
            <a:br>
              <a:rPr lang="pl-PL" sz="1600" i="1" dirty="0">
                <a:latin typeface="+mn-lt"/>
                <a:cs typeface="+mn-cs"/>
              </a:rPr>
            </a:br>
            <a:r>
              <a:rPr lang="pl-PL" sz="1600" i="1" dirty="0" smtClean="0">
                <a:latin typeface="+mn-lt"/>
                <a:cs typeface="+mn-cs"/>
              </a:rPr>
              <a:t>przedsiębiorstw</a:t>
            </a:r>
            <a:r>
              <a:rPr lang="pl-PL" sz="1600" i="1" dirty="0">
                <a:latin typeface="+mn-lt"/>
                <a:cs typeface="+mn-cs"/>
              </a:rPr>
              <a:t>, zajmujących się obrotem biopaliwami oraz ich przetwarzaniem”,</a:t>
            </a:r>
          </a:p>
          <a:p>
            <a:pPr marL="177800" indent="-177800" fontAlgn="auto">
              <a:spcBef>
                <a:spcPts val="0"/>
              </a:spcBef>
              <a:spcAft>
                <a:spcPts val="0"/>
              </a:spcAft>
              <a:buFont typeface="Arial" pitchFamily="34" charset="0"/>
              <a:buChar char="•"/>
              <a:defRPr/>
            </a:pPr>
            <a:endParaRPr lang="pl-PL" sz="1600" dirty="0">
              <a:latin typeface="+mn-lt"/>
              <a:cs typeface="+mn-cs"/>
            </a:endParaRPr>
          </a:p>
          <a:p>
            <a:pPr marL="177800" indent="-177800" fontAlgn="auto">
              <a:spcBef>
                <a:spcPts val="0"/>
              </a:spcBef>
              <a:spcAft>
                <a:spcPts val="0"/>
              </a:spcAft>
              <a:buFont typeface="Arial" pitchFamily="34" charset="0"/>
              <a:buChar char="•"/>
              <a:defRPr/>
            </a:pPr>
            <a:r>
              <a:rPr lang="pl-PL" sz="1600" i="1" dirty="0">
                <a:latin typeface="+mn-lt"/>
                <a:cs typeface="+mn-cs"/>
              </a:rPr>
              <a:t>„(…) redukcja emisji gazów cieplarnianych”.</a:t>
            </a:r>
            <a:endParaRPr lang="pl-PL" sz="1600" dirty="0">
              <a:latin typeface="+mn-lt"/>
              <a:cs typeface="+mn-cs"/>
            </a:endParaRPr>
          </a:p>
          <a:p>
            <a:pPr fontAlgn="auto">
              <a:spcBef>
                <a:spcPts val="0"/>
              </a:spcBef>
              <a:spcAft>
                <a:spcPts val="0"/>
              </a:spcAft>
              <a:defRPr/>
            </a:pPr>
            <a:endParaRPr lang="pl-PL" sz="1600" i="1" dirty="0">
              <a:latin typeface="+mn-lt"/>
              <a:cs typeface="+mn-cs"/>
            </a:endParaRP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algn="just" fontAlgn="auto">
              <a:spcBef>
                <a:spcPts val="0"/>
              </a:spcBef>
              <a:spcAft>
                <a:spcPts val="0"/>
              </a:spcAft>
              <a:buFont typeface="Arial" pitchFamily="34" charset="0"/>
              <a:buChar char="•"/>
              <a:defRPr/>
            </a:pPr>
            <a:endParaRPr lang="pl-PL" sz="1600" dirty="0">
              <a:latin typeface="+mn-lt"/>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ytuł 1"/>
          <p:cNvSpPr>
            <a:spLocks noGrp="1"/>
          </p:cNvSpPr>
          <p:nvPr>
            <p:ph type="title"/>
          </p:nvPr>
        </p:nvSpPr>
        <p:spPr>
          <a:xfrm>
            <a:off x="0" y="1047750"/>
            <a:ext cx="9144000" cy="652463"/>
          </a:xfrm>
        </p:spPr>
        <p:txBody>
          <a:bodyPr/>
          <a:lstStyle/>
          <a:p>
            <a:r>
              <a:rPr lang="pl-PL" sz="2400" b="1" dirty="0" smtClean="0"/>
              <a:t>wojewódzkie dokumenty strategiczne</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7" name="pole tekstowe 6"/>
          <p:cNvSpPr txBox="1"/>
          <p:nvPr/>
        </p:nvSpPr>
        <p:spPr>
          <a:xfrm>
            <a:off x="323850" y="1916113"/>
            <a:ext cx="8496300" cy="3048000"/>
          </a:xfrm>
          <a:prstGeom prst="rect">
            <a:avLst/>
          </a:prstGeom>
          <a:noFill/>
        </p:spPr>
        <p:txBody>
          <a:bodyPr>
            <a:spAutoFit/>
          </a:bodyPr>
          <a:lstStyle/>
          <a:p>
            <a:pPr fontAlgn="auto">
              <a:spcBef>
                <a:spcPts val="0"/>
              </a:spcBef>
              <a:spcAft>
                <a:spcPts val="0"/>
              </a:spcAft>
              <a:defRPr/>
            </a:pPr>
            <a:r>
              <a:rPr lang="pl-PL" sz="1600" b="1" u="sng" dirty="0">
                <a:latin typeface="+mn-lt"/>
                <a:cs typeface="+mn-cs"/>
              </a:rPr>
              <a:t>Regionalna Strategia Innowacji Województwa Lubelskiego:</a:t>
            </a:r>
          </a:p>
          <a:p>
            <a:pPr fontAlgn="auto">
              <a:spcBef>
                <a:spcPts val="0"/>
              </a:spcBef>
              <a:spcAft>
                <a:spcPts val="0"/>
              </a:spcAft>
              <a:defRPr/>
            </a:pPr>
            <a:endParaRPr lang="pl-PL" sz="1600" dirty="0">
              <a:latin typeface="+mn-lt"/>
              <a:cs typeface="+mn-cs"/>
            </a:endParaRPr>
          </a:p>
          <a:p>
            <a:pPr marL="177800" indent="-177800" algn="just" fontAlgn="auto">
              <a:spcBef>
                <a:spcPts val="0"/>
              </a:spcBef>
              <a:spcAft>
                <a:spcPts val="0"/>
              </a:spcAft>
              <a:buFont typeface="Arial" pitchFamily="34" charset="0"/>
              <a:buChar char="•"/>
              <a:defRPr/>
            </a:pPr>
            <a:r>
              <a:rPr lang="pl-PL" sz="1600" i="1" dirty="0">
                <a:latin typeface="+mn-lt"/>
                <a:cs typeface="+mn-cs"/>
              </a:rPr>
              <a:t>„(…) firmy, bez wsparcia zewnętrznego, nie są gotowe do podejmowania ryzyka związanego </a:t>
            </a:r>
            <a:br>
              <a:rPr lang="pl-PL" sz="1600" i="1" dirty="0">
                <a:latin typeface="+mn-lt"/>
                <a:cs typeface="+mn-cs"/>
              </a:rPr>
            </a:br>
            <a:r>
              <a:rPr lang="pl-PL" sz="1600" i="1" dirty="0">
                <a:latin typeface="+mn-lt"/>
                <a:cs typeface="+mn-cs"/>
              </a:rPr>
              <a:t>z innowacjami o wyższym poziomie technologicznym oraz szerszym zasięgu geograficznym”,</a:t>
            </a:r>
          </a:p>
          <a:p>
            <a:pPr marL="177800" indent="-177800" fontAlgn="auto">
              <a:spcBef>
                <a:spcPts val="0"/>
              </a:spcBef>
              <a:spcAft>
                <a:spcPts val="0"/>
              </a:spcAft>
              <a:buFont typeface="Arial" pitchFamily="34" charset="0"/>
              <a:buChar char="•"/>
              <a:defRPr/>
            </a:pPr>
            <a:endParaRPr lang="pl-PL" sz="1600" dirty="0">
              <a:latin typeface="+mn-lt"/>
              <a:cs typeface="+mn-cs"/>
            </a:endParaRPr>
          </a:p>
          <a:p>
            <a:pPr marL="177800" indent="-177800" algn="just" fontAlgn="auto">
              <a:spcBef>
                <a:spcPts val="0"/>
              </a:spcBef>
              <a:spcAft>
                <a:spcPts val="0"/>
              </a:spcAft>
              <a:buFont typeface="Arial" pitchFamily="34" charset="0"/>
              <a:buChar char="•"/>
              <a:defRPr/>
            </a:pPr>
            <a:r>
              <a:rPr lang="pl-PL" sz="1600" dirty="0">
                <a:latin typeface="+mn-lt"/>
                <a:cs typeface="+mn-cs"/>
              </a:rPr>
              <a:t>branża B+R z terenu województwa lubelskiego działa praktycznie wyłącznie w dziedzinach związanych z rolnictwem, z czego można wnioskować, że działać może również na rzecz sektora OZE i EE na terenach wiejskich.</a:t>
            </a:r>
          </a:p>
          <a:p>
            <a:pPr marL="177800" indent="-177800" fontAlgn="auto">
              <a:spcBef>
                <a:spcPts val="0"/>
              </a:spcBef>
              <a:spcAft>
                <a:spcPts val="0"/>
              </a:spcAft>
              <a:buFont typeface="Arial" pitchFamily="34" charset="0"/>
              <a:buChar char="•"/>
              <a:defRPr/>
            </a:pPr>
            <a:endParaRPr lang="pl-PL" sz="1600" dirty="0">
              <a:latin typeface="+mn-lt"/>
              <a:cs typeface="+mn-cs"/>
            </a:endParaRP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fontAlgn="auto">
              <a:spcBef>
                <a:spcPts val="0"/>
              </a:spcBef>
              <a:spcAft>
                <a:spcPts val="0"/>
              </a:spcAft>
              <a:buFont typeface="Arial" pitchFamily="34" charset="0"/>
              <a:buChar char="•"/>
              <a:defRPr/>
            </a:pPr>
            <a:endParaRPr lang="pl-PL" sz="1600" i="1" dirty="0">
              <a:latin typeface="+mn-lt"/>
              <a:cs typeface="+mn-cs"/>
            </a:endParaRPr>
          </a:p>
          <a:p>
            <a:pPr marL="182563" indent="-182563" algn="just" fontAlgn="auto">
              <a:spcBef>
                <a:spcPts val="0"/>
              </a:spcBef>
              <a:spcAft>
                <a:spcPts val="0"/>
              </a:spcAft>
              <a:buFont typeface="Arial" pitchFamily="34" charset="0"/>
              <a:buChar char="•"/>
              <a:defRPr/>
            </a:pPr>
            <a:endParaRPr lang="pl-PL" sz="1600" dirty="0">
              <a:latin typeface="+mn-lt"/>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ytuł 1"/>
          <p:cNvSpPr>
            <a:spLocks noGrp="1"/>
          </p:cNvSpPr>
          <p:nvPr>
            <p:ph type="title"/>
          </p:nvPr>
        </p:nvSpPr>
        <p:spPr>
          <a:xfrm>
            <a:off x="0" y="764704"/>
            <a:ext cx="9144000" cy="652463"/>
          </a:xfrm>
        </p:spPr>
        <p:txBody>
          <a:bodyPr/>
          <a:lstStyle/>
          <a:p>
            <a:r>
              <a:rPr lang="pl-PL" sz="2400" b="1" dirty="0" smtClean="0"/>
              <a:t>wojewódzkie projekty równoległe</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6"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graphicFrame>
        <p:nvGraphicFramePr>
          <p:cNvPr id="7" name="Tabela 6"/>
          <p:cNvGraphicFramePr>
            <a:graphicFrameLocks noGrp="1"/>
          </p:cNvGraphicFramePr>
          <p:nvPr/>
        </p:nvGraphicFramePr>
        <p:xfrm>
          <a:off x="251520" y="1542548"/>
          <a:ext cx="8640959" cy="4171188"/>
        </p:xfrm>
        <a:graphic>
          <a:graphicData uri="http://schemas.openxmlformats.org/drawingml/2006/table">
            <a:tbl>
              <a:tblPr/>
              <a:tblGrid>
                <a:gridCol w="1512168"/>
                <a:gridCol w="2304256"/>
                <a:gridCol w="4824535"/>
              </a:tblGrid>
              <a:tr h="181724">
                <a:tc>
                  <a:txBody>
                    <a:bodyPr/>
                    <a:lstStyle/>
                    <a:p>
                      <a:pPr algn="ctr">
                        <a:lnSpc>
                          <a:spcPct val="115000"/>
                        </a:lnSpc>
                        <a:spcAft>
                          <a:spcPts val="0"/>
                        </a:spcAft>
                      </a:pPr>
                      <a:r>
                        <a:rPr lang="pl-PL" sz="1400" b="1" dirty="0" smtClean="0">
                          <a:latin typeface="+mn-lt"/>
                          <a:ea typeface="Calibri"/>
                          <a:cs typeface="Arial"/>
                        </a:rPr>
                        <a:t>Działanie/Program</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cs typeface="Arial"/>
                        </a:rPr>
                        <a:t>Nazwa projektu</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cs typeface="Arial"/>
                        </a:rPr>
                        <a:t>Zakres realizowanych działań</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004">
                <a:tc>
                  <a:txBody>
                    <a:bodyPr/>
                    <a:lstStyle/>
                    <a:p>
                      <a:pPr>
                        <a:lnSpc>
                          <a:spcPct val="115000"/>
                        </a:lnSpc>
                        <a:spcAft>
                          <a:spcPts val="0"/>
                        </a:spcAft>
                      </a:pPr>
                      <a:r>
                        <a:rPr lang="pl-PL" sz="1400">
                          <a:latin typeface="+mn-lt"/>
                          <a:ea typeface="Calibri"/>
                          <a:cs typeface="Arial"/>
                        </a:rPr>
                        <a:t>POKL.08.01.02</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Specjalista do </a:t>
                      </a:r>
                      <a:r>
                        <a:rPr lang="pl-PL" sz="1400" dirty="0" smtClean="0">
                          <a:latin typeface="+mn-lt"/>
                          <a:ea typeface="Calibri"/>
                          <a:cs typeface="Arial"/>
                        </a:rPr>
                        <a:t>spraw audytu energii odnawialnej</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Szkolenia z zakresu </a:t>
                      </a:r>
                      <a:r>
                        <a:rPr lang="pl-PL" sz="1400" dirty="0" smtClean="0">
                          <a:latin typeface="+mn-lt"/>
                          <a:ea typeface="Calibri"/>
                          <a:cs typeface="Arial"/>
                        </a:rPr>
                        <a:t>energii słonecznej</a:t>
                      </a:r>
                      <a:r>
                        <a:rPr lang="pl-PL" sz="1400" dirty="0">
                          <a:latin typeface="+mn-lt"/>
                          <a:ea typeface="Calibri"/>
                          <a:cs typeface="Arial"/>
                        </a:rPr>
                        <a:t>, wodnej, wiatrowej,</a:t>
                      </a:r>
                    </a:p>
                    <a:p>
                      <a:pPr algn="l">
                        <a:lnSpc>
                          <a:spcPct val="115000"/>
                        </a:lnSpc>
                        <a:spcAft>
                          <a:spcPts val="0"/>
                        </a:spcAft>
                      </a:pPr>
                      <a:r>
                        <a:rPr lang="pl-PL" sz="1400" dirty="0">
                          <a:latin typeface="+mn-lt"/>
                          <a:ea typeface="Calibri"/>
                          <a:cs typeface="Arial"/>
                        </a:rPr>
                        <a:t>geotermalnej, z biomasy, w </a:t>
                      </a:r>
                      <a:r>
                        <a:rPr lang="pl-PL" sz="1400" dirty="0" smtClean="0">
                          <a:latin typeface="+mn-lt"/>
                          <a:ea typeface="Calibri"/>
                          <a:cs typeface="Arial"/>
                        </a:rPr>
                        <a:t>zakresie wykorzystania OZE.</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568">
                <a:tc>
                  <a:txBody>
                    <a:bodyPr/>
                    <a:lstStyle/>
                    <a:p>
                      <a:pPr>
                        <a:lnSpc>
                          <a:spcPct val="115000"/>
                        </a:lnSpc>
                        <a:spcAft>
                          <a:spcPts val="0"/>
                        </a:spcAft>
                      </a:pPr>
                      <a:r>
                        <a:rPr lang="pl-PL" sz="1400">
                          <a:latin typeface="+mn-lt"/>
                          <a:ea typeface="Calibri"/>
                          <a:cs typeface="Arial"/>
                        </a:rPr>
                        <a:t>POKL.08.01.02</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Odnawialne </a:t>
                      </a:r>
                      <a:r>
                        <a:rPr lang="pl-PL" sz="1400" dirty="0" smtClean="0">
                          <a:latin typeface="+mn-lt"/>
                          <a:ea typeface="TimesNewRoman"/>
                          <a:cs typeface="TimesNewRoman"/>
                        </a:rPr>
                        <a:t>ź</a:t>
                      </a:r>
                      <a:r>
                        <a:rPr lang="pl-PL" sz="1400" dirty="0" smtClean="0">
                          <a:latin typeface="+mn-lt"/>
                          <a:ea typeface="Calibri"/>
                          <a:cs typeface="Arial"/>
                        </a:rPr>
                        <a:t>ródła energii </a:t>
                      </a:r>
                      <a:r>
                        <a:rPr lang="pl-PL" sz="1400" dirty="0">
                          <a:latin typeface="+mn-lt"/>
                          <a:ea typeface="TimesNewRoman"/>
                          <a:cs typeface="TimesNewRoman"/>
                        </a:rPr>
                        <a:t>ź</a:t>
                      </a:r>
                      <a:r>
                        <a:rPr lang="pl-PL" sz="1400" dirty="0">
                          <a:latin typeface="+mn-lt"/>
                          <a:ea typeface="Calibri"/>
                          <a:cs typeface="Arial"/>
                        </a:rPr>
                        <a:t>ródłem </a:t>
                      </a:r>
                      <a:r>
                        <a:rPr lang="pl-PL" sz="1400" dirty="0" smtClean="0">
                          <a:latin typeface="+mn-lt"/>
                          <a:ea typeface="Calibri"/>
                          <a:cs typeface="Arial"/>
                        </a:rPr>
                        <a:t>nowych kwalifikacji</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Szkolenia z zakresu </a:t>
                      </a:r>
                      <a:r>
                        <a:rPr lang="pl-PL" sz="1400" dirty="0" smtClean="0">
                          <a:latin typeface="+mn-lt"/>
                          <a:ea typeface="Calibri"/>
                          <a:cs typeface="Arial"/>
                        </a:rPr>
                        <a:t>odnawialnych </a:t>
                      </a:r>
                      <a:r>
                        <a:rPr lang="pl-PL" sz="1400" dirty="0" smtClean="0">
                          <a:latin typeface="+mn-lt"/>
                          <a:ea typeface="TimesNewRoman"/>
                          <a:cs typeface="TimesNewRoman"/>
                        </a:rPr>
                        <a:t>ź</a:t>
                      </a:r>
                      <a:r>
                        <a:rPr lang="pl-PL" sz="1400" dirty="0" smtClean="0">
                          <a:latin typeface="+mn-lt"/>
                          <a:ea typeface="Calibri"/>
                          <a:cs typeface="Arial"/>
                        </a:rPr>
                        <a:t>ródeł </a:t>
                      </a:r>
                      <a:r>
                        <a:rPr lang="pl-PL" sz="1400" dirty="0">
                          <a:latin typeface="+mn-lt"/>
                          <a:ea typeface="Calibri"/>
                          <a:cs typeface="Arial"/>
                        </a:rPr>
                        <a:t>energii oraz </a:t>
                      </a:r>
                      <a:r>
                        <a:rPr lang="pl-PL" sz="1400" dirty="0" smtClean="0">
                          <a:latin typeface="+mn-lt"/>
                          <a:ea typeface="Calibri"/>
                          <a:cs typeface="Arial"/>
                        </a:rPr>
                        <a:t> warsztaty interpersonalne.</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477">
                <a:tc>
                  <a:txBody>
                    <a:bodyPr/>
                    <a:lstStyle/>
                    <a:p>
                      <a:pPr>
                        <a:lnSpc>
                          <a:spcPct val="115000"/>
                        </a:lnSpc>
                        <a:spcAft>
                          <a:spcPts val="0"/>
                        </a:spcAft>
                      </a:pPr>
                      <a:r>
                        <a:rPr lang="pl-PL" sz="1400">
                          <a:latin typeface="+mn-lt"/>
                          <a:ea typeface="Calibri"/>
                          <a:cs typeface="Arial"/>
                        </a:rPr>
                        <a:t>POKL.08.01.02</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Ekspert </a:t>
                      </a:r>
                      <a:r>
                        <a:rPr lang="pl-PL" sz="1400" dirty="0" smtClean="0">
                          <a:latin typeface="+mn-lt"/>
                          <a:ea typeface="Calibri"/>
                          <a:cs typeface="Arial"/>
                        </a:rPr>
                        <a:t>ochrony środowiska </a:t>
                      </a:r>
                      <a:r>
                        <a:rPr lang="pl-PL" sz="1400" dirty="0">
                          <a:latin typeface="+mn-lt"/>
                          <a:ea typeface="Calibri"/>
                          <a:cs typeface="Arial"/>
                        </a:rPr>
                        <a:t>i </a:t>
                      </a:r>
                      <a:r>
                        <a:rPr lang="pl-PL" sz="1400" dirty="0" smtClean="0">
                          <a:latin typeface="+mn-lt"/>
                          <a:ea typeface="Calibri"/>
                          <a:cs typeface="Arial"/>
                        </a:rPr>
                        <a:t>technologii alternatywnych </a:t>
                      </a:r>
                      <a:r>
                        <a:rPr lang="pl-PL" sz="1400" dirty="0" smtClean="0">
                          <a:latin typeface="+mn-lt"/>
                          <a:ea typeface="TimesNewRoman"/>
                          <a:cs typeface="TimesNewRoman"/>
                        </a:rPr>
                        <a:t>ź</a:t>
                      </a:r>
                      <a:r>
                        <a:rPr lang="pl-PL" sz="1400" dirty="0" smtClean="0">
                          <a:latin typeface="+mn-lt"/>
                          <a:ea typeface="Calibri"/>
                          <a:cs typeface="Arial"/>
                        </a:rPr>
                        <a:t>ródeł energii w  przedsi</a:t>
                      </a:r>
                      <a:r>
                        <a:rPr lang="pl-PL" sz="1400" dirty="0" smtClean="0">
                          <a:latin typeface="+mn-lt"/>
                          <a:ea typeface="TimesNewRoman"/>
                          <a:cs typeface="TimesNewRoman"/>
                        </a:rPr>
                        <a:t>ę</a:t>
                      </a:r>
                      <a:r>
                        <a:rPr lang="pl-PL" sz="1400" dirty="0" smtClean="0">
                          <a:latin typeface="+mn-lt"/>
                          <a:ea typeface="Calibri"/>
                          <a:cs typeface="Arial"/>
                        </a:rPr>
                        <a:t>biorstwie</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Szkolenia: pozyskiwanie funduszy </a:t>
                      </a:r>
                      <a:r>
                        <a:rPr lang="pl-PL" sz="1400" dirty="0" smtClean="0">
                          <a:latin typeface="+mn-lt"/>
                          <a:ea typeface="Calibri"/>
                          <a:cs typeface="Arial"/>
                        </a:rPr>
                        <a:t>na działalno</a:t>
                      </a:r>
                      <a:r>
                        <a:rPr lang="pl-PL" sz="1400" dirty="0" smtClean="0">
                          <a:latin typeface="+mn-lt"/>
                          <a:ea typeface="TimesNewRoman"/>
                          <a:cs typeface="TimesNewRoman"/>
                        </a:rPr>
                        <a:t>ść </a:t>
                      </a:r>
                      <a:r>
                        <a:rPr lang="pl-PL" sz="1400" dirty="0">
                          <a:latin typeface="+mn-lt"/>
                          <a:ea typeface="Calibri"/>
                          <a:cs typeface="Arial"/>
                        </a:rPr>
                        <a:t>związan</a:t>
                      </a:r>
                      <a:r>
                        <a:rPr lang="pl-PL" sz="1400" dirty="0">
                          <a:latin typeface="+mn-lt"/>
                          <a:ea typeface="TimesNewRoman"/>
                          <a:cs typeface="TimesNewRoman"/>
                        </a:rPr>
                        <a:t>ą </a:t>
                      </a:r>
                      <a:r>
                        <a:rPr lang="pl-PL" sz="1400" dirty="0">
                          <a:latin typeface="+mn-lt"/>
                          <a:ea typeface="Calibri"/>
                          <a:cs typeface="Arial"/>
                        </a:rPr>
                        <a:t>z</a:t>
                      </a:r>
                    </a:p>
                    <a:p>
                      <a:pPr algn="l">
                        <a:lnSpc>
                          <a:spcPct val="115000"/>
                        </a:lnSpc>
                        <a:spcAft>
                          <a:spcPts val="0"/>
                        </a:spcAft>
                      </a:pPr>
                      <a:r>
                        <a:rPr lang="pl-PL" sz="1400" dirty="0">
                          <a:latin typeface="+mn-lt"/>
                          <a:ea typeface="Calibri"/>
                          <a:cs typeface="Arial"/>
                        </a:rPr>
                        <a:t>alternatywnymi </a:t>
                      </a:r>
                      <a:r>
                        <a:rPr lang="pl-PL" sz="1400" dirty="0">
                          <a:latin typeface="+mn-lt"/>
                          <a:ea typeface="TimesNewRoman"/>
                          <a:cs typeface="TimesNewRoman"/>
                        </a:rPr>
                        <a:t>ź</a:t>
                      </a:r>
                      <a:r>
                        <a:rPr lang="pl-PL" sz="1400" dirty="0">
                          <a:latin typeface="+mn-lt"/>
                          <a:ea typeface="Calibri"/>
                          <a:cs typeface="Arial"/>
                        </a:rPr>
                        <a:t>ródłami energii</a:t>
                      </a:r>
                      <a:r>
                        <a:rPr lang="pl-PL" sz="1400" dirty="0" smtClean="0">
                          <a:latin typeface="+mn-lt"/>
                          <a:ea typeface="Calibri"/>
                          <a:cs typeface="Arial"/>
                        </a:rPr>
                        <a:t>, wymogi </a:t>
                      </a:r>
                      <a:r>
                        <a:rPr lang="pl-PL" sz="1400" dirty="0">
                          <a:latin typeface="+mn-lt"/>
                          <a:ea typeface="Calibri"/>
                          <a:cs typeface="Arial"/>
                        </a:rPr>
                        <a:t>prawne ochrony </a:t>
                      </a:r>
                      <a:r>
                        <a:rPr lang="pl-PL" sz="1400" dirty="0">
                          <a:latin typeface="+mn-lt"/>
                          <a:ea typeface="TimesNewRoman"/>
                          <a:cs typeface="TimesNewRoman"/>
                        </a:rPr>
                        <a:t>ś</a:t>
                      </a:r>
                      <a:r>
                        <a:rPr lang="pl-PL" sz="1400" dirty="0">
                          <a:latin typeface="+mn-lt"/>
                          <a:ea typeface="Calibri"/>
                          <a:cs typeface="Arial"/>
                        </a:rPr>
                        <a:t>rodowiska</a:t>
                      </a:r>
                      <a:r>
                        <a:rPr lang="pl-PL" sz="1400" dirty="0" smtClean="0">
                          <a:latin typeface="+mn-lt"/>
                          <a:ea typeface="Calibri"/>
                          <a:cs typeface="Arial"/>
                        </a:rPr>
                        <a:t>, naliczanie </a:t>
                      </a:r>
                      <a:r>
                        <a:rPr lang="pl-PL" sz="1400" dirty="0">
                          <a:latin typeface="+mn-lt"/>
                          <a:ea typeface="Calibri"/>
                          <a:cs typeface="Arial"/>
                        </a:rPr>
                        <a:t>opłat za korzystanie </a:t>
                      </a:r>
                      <a:r>
                        <a:rPr lang="pl-PL" sz="1400" dirty="0" smtClean="0">
                          <a:latin typeface="+mn-lt"/>
                          <a:ea typeface="Calibri"/>
                          <a:cs typeface="Arial"/>
                        </a:rPr>
                        <a:t>ze środowiska</a:t>
                      </a:r>
                      <a:r>
                        <a:rPr lang="pl-PL" sz="1400" dirty="0">
                          <a:latin typeface="+mn-lt"/>
                          <a:ea typeface="Calibri"/>
                          <a:cs typeface="Arial"/>
                        </a:rPr>
                        <a:t>, metody </a:t>
                      </a:r>
                      <a:r>
                        <a:rPr lang="pl-PL" sz="1400" dirty="0" smtClean="0">
                          <a:latin typeface="+mn-lt"/>
                          <a:ea typeface="Calibri"/>
                          <a:cs typeface="Arial"/>
                        </a:rPr>
                        <a:t>oszcz</a:t>
                      </a:r>
                      <a:r>
                        <a:rPr lang="pl-PL" sz="1400" dirty="0" smtClean="0">
                          <a:latin typeface="+mn-lt"/>
                          <a:ea typeface="TimesNewRoman"/>
                          <a:cs typeface="TimesNewRoman"/>
                        </a:rPr>
                        <a:t>ę</a:t>
                      </a:r>
                      <a:r>
                        <a:rPr lang="pl-PL" sz="1400" dirty="0" smtClean="0">
                          <a:latin typeface="+mn-lt"/>
                          <a:ea typeface="Calibri"/>
                          <a:cs typeface="Arial"/>
                        </a:rPr>
                        <a:t>dzania energii </a:t>
                      </a:r>
                      <a:r>
                        <a:rPr lang="pl-PL" sz="1400" dirty="0">
                          <a:latin typeface="+mn-lt"/>
                          <a:ea typeface="Calibri"/>
                          <a:cs typeface="Arial"/>
                        </a:rPr>
                        <a:t>w </a:t>
                      </a:r>
                      <a:r>
                        <a:rPr lang="pl-PL" sz="1400" dirty="0" smtClean="0">
                          <a:latin typeface="+mn-lt"/>
                          <a:ea typeface="Calibri"/>
                          <a:cs typeface="Arial"/>
                        </a:rPr>
                        <a:t>firmach.</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131">
                <a:tc>
                  <a:txBody>
                    <a:bodyPr/>
                    <a:lstStyle/>
                    <a:p>
                      <a:pPr>
                        <a:lnSpc>
                          <a:spcPct val="115000"/>
                        </a:lnSpc>
                        <a:spcAft>
                          <a:spcPts val="0"/>
                        </a:spcAft>
                      </a:pPr>
                      <a:r>
                        <a:rPr lang="pl-PL" sz="1400">
                          <a:latin typeface="+mn-lt"/>
                          <a:ea typeface="Calibri"/>
                          <a:cs typeface="Arial"/>
                        </a:rPr>
                        <a:t>POKL.08.01.02</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Odnawialne </a:t>
                      </a:r>
                      <a:r>
                        <a:rPr lang="pl-PL" sz="1400" dirty="0" smtClean="0">
                          <a:latin typeface="+mn-lt"/>
                          <a:ea typeface="TimesNewRoman"/>
                          <a:cs typeface="TimesNewRoman"/>
                        </a:rPr>
                        <a:t>ź</a:t>
                      </a:r>
                      <a:r>
                        <a:rPr lang="pl-PL" sz="1400" dirty="0" smtClean="0">
                          <a:latin typeface="+mn-lt"/>
                          <a:ea typeface="Calibri"/>
                          <a:cs typeface="Arial"/>
                        </a:rPr>
                        <a:t>ródła energii </a:t>
                      </a:r>
                      <a:r>
                        <a:rPr lang="pl-PL" sz="1400" dirty="0">
                          <a:latin typeface="+mn-lt"/>
                          <a:ea typeface="Calibri"/>
                          <a:cs typeface="Arial"/>
                        </a:rPr>
                        <a:t>szans</a:t>
                      </a:r>
                      <a:r>
                        <a:rPr lang="pl-PL" sz="1400" dirty="0">
                          <a:latin typeface="+mn-lt"/>
                          <a:ea typeface="TimesNewRoman"/>
                          <a:cs typeface="TimesNewRoman"/>
                        </a:rPr>
                        <a:t>ą </a:t>
                      </a:r>
                      <a:r>
                        <a:rPr lang="pl-PL" sz="1400" dirty="0">
                          <a:latin typeface="+mn-lt"/>
                          <a:ea typeface="Calibri"/>
                          <a:cs typeface="Arial"/>
                        </a:rPr>
                        <a:t>dla twojej gminy</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Szkolenie z zakresu odnawialnych </a:t>
                      </a:r>
                      <a:r>
                        <a:rPr lang="pl-PL" sz="1400" dirty="0">
                          <a:latin typeface="+mn-lt"/>
                          <a:ea typeface="TimesNewRoman"/>
                          <a:cs typeface="TimesNewRoman"/>
                        </a:rPr>
                        <a:t>ź</a:t>
                      </a:r>
                      <a:r>
                        <a:rPr lang="pl-PL" sz="1400" dirty="0">
                          <a:latin typeface="+mn-lt"/>
                          <a:ea typeface="Calibri"/>
                          <a:cs typeface="Arial"/>
                        </a:rPr>
                        <a:t>ródeł </a:t>
                      </a:r>
                      <a:r>
                        <a:rPr lang="pl-PL" sz="1400" dirty="0" smtClean="0">
                          <a:latin typeface="+mn-lt"/>
                          <a:ea typeface="Calibri"/>
                          <a:cs typeface="Arial"/>
                        </a:rPr>
                        <a:t>energii.</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a:latin typeface="+mn-lt"/>
                          <a:ea typeface="Calibri"/>
                          <a:cs typeface="Arial"/>
                        </a:rPr>
                        <a:t>POKL.08.01.02</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Czysta energia </a:t>
                      </a:r>
                      <a:r>
                        <a:rPr lang="pl-PL" sz="1400" dirty="0" smtClean="0">
                          <a:latin typeface="+mn-lt"/>
                          <a:ea typeface="Calibri"/>
                          <a:cs typeface="Arial"/>
                        </a:rPr>
                        <a:t>dla Lubelszczyzny</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Prelekcje, konferencja o </a:t>
                      </a:r>
                      <a:r>
                        <a:rPr lang="pl-PL" sz="1400" dirty="0" smtClean="0">
                          <a:latin typeface="+mn-lt"/>
                          <a:ea typeface="Calibri"/>
                          <a:cs typeface="Arial"/>
                        </a:rPr>
                        <a:t>tematyce energetyki odnawialnej.</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dirty="0">
                          <a:latin typeface="+mn-lt"/>
                          <a:ea typeface="Calibri"/>
                          <a:cs typeface="Arial"/>
                        </a:rPr>
                        <a:t>POKL.08.01.02</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Transfer Wiedzy </a:t>
                      </a:r>
                      <a:r>
                        <a:rPr lang="pl-PL" sz="1400" dirty="0" smtClean="0">
                          <a:latin typeface="+mn-lt"/>
                          <a:ea typeface="Calibri"/>
                          <a:cs typeface="Arial"/>
                        </a:rPr>
                        <a:t>– Promujemy </a:t>
                      </a:r>
                      <a:r>
                        <a:rPr lang="pl-PL" sz="1400" dirty="0">
                          <a:latin typeface="+mn-lt"/>
                          <a:ea typeface="Calibri"/>
                          <a:cs typeface="Arial"/>
                        </a:rPr>
                        <a:t>Innowacje</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a:latin typeface="+mn-lt"/>
                          <a:ea typeface="Calibri"/>
                          <a:cs typeface="Arial"/>
                        </a:rPr>
                        <a:t>Projekt </a:t>
                      </a:r>
                      <a:r>
                        <a:rPr lang="pl-PL" sz="1400" dirty="0" smtClean="0">
                          <a:latin typeface="+mn-lt"/>
                          <a:ea typeface="Calibri"/>
                          <a:cs typeface="Arial"/>
                        </a:rPr>
                        <a:t>promocyjno-informacyjny.</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b="0" kern="1200" dirty="0" smtClean="0">
                          <a:solidFill>
                            <a:schemeClr val="tx1"/>
                          </a:solidFill>
                          <a:latin typeface="+mn-lt"/>
                          <a:ea typeface="+mn-ea"/>
                          <a:cs typeface="+mn-cs"/>
                        </a:rPr>
                        <a:t>IEE/07/762/SI2.499457</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b="0" kern="1200" dirty="0" err="1" smtClean="0">
                          <a:solidFill>
                            <a:schemeClr val="tx1"/>
                          </a:solidFill>
                          <a:latin typeface="+mn-lt"/>
                          <a:ea typeface="+mn-ea"/>
                          <a:cs typeface="+mn-cs"/>
                        </a:rPr>
                        <a:t>PVs</a:t>
                      </a:r>
                      <a:r>
                        <a:rPr lang="pl-PL" sz="1400" b="0" kern="1200" dirty="0" smtClean="0">
                          <a:solidFill>
                            <a:schemeClr val="tx1"/>
                          </a:solidFill>
                          <a:latin typeface="+mn-lt"/>
                          <a:ea typeface="+mn-ea"/>
                          <a:cs typeface="+mn-cs"/>
                        </a:rPr>
                        <a:t> </a:t>
                      </a:r>
                      <a:r>
                        <a:rPr lang="pl-PL" sz="1400" b="0" kern="1200" dirty="0" err="1" smtClean="0">
                          <a:solidFill>
                            <a:schemeClr val="tx1"/>
                          </a:solidFill>
                          <a:latin typeface="+mn-lt"/>
                          <a:ea typeface="+mn-ea"/>
                          <a:cs typeface="+mn-cs"/>
                        </a:rPr>
                        <a:t>in</a:t>
                      </a:r>
                      <a:r>
                        <a:rPr lang="pl-PL" sz="1400" b="0" kern="1200" dirty="0" smtClean="0">
                          <a:solidFill>
                            <a:schemeClr val="tx1"/>
                          </a:solidFill>
                          <a:latin typeface="+mn-lt"/>
                          <a:ea typeface="+mn-ea"/>
                          <a:cs typeface="+mn-cs"/>
                        </a:rPr>
                        <a:t> </a:t>
                      </a:r>
                      <a:r>
                        <a:rPr lang="pl-PL" sz="1400" b="0" kern="1200" dirty="0" err="1" smtClean="0">
                          <a:solidFill>
                            <a:schemeClr val="tx1"/>
                          </a:solidFill>
                          <a:latin typeface="+mn-lt"/>
                          <a:ea typeface="+mn-ea"/>
                          <a:cs typeface="+mn-cs"/>
                        </a:rPr>
                        <a:t>Bloom</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b="0" kern="1200" dirty="0" smtClean="0">
                          <a:solidFill>
                            <a:schemeClr val="tx1"/>
                          </a:solidFill>
                          <a:latin typeface="+mn-lt"/>
                          <a:ea typeface="+mn-ea"/>
                          <a:cs typeface="+mn-cs"/>
                        </a:rPr>
                        <a:t>Projekt dotyczy opracowania strategii wykorzystania terenów marginalnych dla budowy farm PV.</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pole tekstowe 7"/>
          <p:cNvSpPr txBox="1"/>
          <p:nvPr/>
        </p:nvSpPr>
        <p:spPr>
          <a:xfrm>
            <a:off x="2411760" y="6093296"/>
            <a:ext cx="3888432" cy="276999"/>
          </a:xfrm>
          <a:prstGeom prst="rect">
            <a:avLst/>
          </a:prstGeom>
          <a:noFill/>
        </p:spPr>
        <p:txBody>
          <a:bodyPr wrap="square" rtlCol="0">
            <a:spAutoFit/>
          </a:bodyPr>
          <a:lstStyle/>
          <a:p>
            <a:r>
              <a:rPr lang="pl-PL" sz="1200" dirty="0" smtClean="0">
                <a:latin typeface="+mn-lt"/>
              </a:rPr>
              <a:t>* Fundacja Programów Pomocy dla Rolnictwa </a:t>
            </a:r>
            <a:endParaRPr lang="pl-PL" sz="12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ytuł 1"/>
          <p:cNvSpPr>
            <a:spLocks noGrp="1"/>
          </p:cNvSpPr>
          <p:nvPr>
            <p:ph type="title"/>
          </p:nvPr>
        </p:nvSpPr>
        <p:spPr>
          <a:xfrm>
            <a:off x="0" y="764704"/>
            <a:ext cx="9144000" cy="652463"/>
          </a:xfrm>
        </p:spPr>
        <p:txBody>
          <a:bodyPr/>
          <a:lstStyle/>
          <a:p>
            <a:r>
              <a:rPr lang="pl-PL" sz="2400" b="1" dirty="0" smtClean="0"/>
              <a:t>wojewódzkie projekty równoległe</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6"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graphicFrame>
        <p:nvGraphicFramePr>
          <p:cNvPr id="7" name="Tabela 6"/>
          <p:cNvGraphicFramePr>
            <a:graphicFrameLocks noGrp="1"/>
          </p:cNvGraphicFramePr>
          <p:nvPr/>
        </p:nvGraphicFramePr>
        <p:xfrm>
          <a:off x="251520" y="1542548"/>
          <a:ext cx="8640959" cy="4171188"/>
        </p:xfrm>
        <a:graphic>
          <a:graphicData uri="http://schemas.openxmlformats.org/drawingml/2006/table">
            <a:tbl>
              <a:tblPr/>
              <a:tblGrid>
                <a:gridCol w="1512168"/>
                <a:gridCol w="2160240"/>
                <a:gridCol w="4968551"/>
              </a:tblGrid>
              <a:tr h="181724">
                <a:tc>
                  <a:txBody>
                    <a:bodyPr/>
                    <a:lstStyle/>
                    <a:p>
                      <a:pPr algn="ctr">
                        <a:lnSpc>
                          <a:spcPct val="115000"/>
                        </a:lnSpc>
                        <a:spcAft>
                          <a:spcPts val="0"/>
                        </a:spcAft>
                      </a:pPr>
                      <a:r>
                        <a:rPr lang="pl-PL" sz="1400" b="1" dirty="0" smtClean="0">
                          <a:latin typeface="+mn-lt"/>
                          <a:ea typeface="Calibri"/>
                          <a:cs typeface="Arial"/>
                        </a:rPr>
                        <a:t>Działanie/Program</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cs typeface="Arial"/>
                        </a:rPr>
                        <a:t>Nazwa projektu</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cs typeface="Arial"/>
                        </a:rPr>
                        <a:t>Zakres realizowanych działań</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b="0" dirty="0" smtClean="0">
                          <a:latin typeface="+mn-lt"/>
                          <a:ea typeface="Calibri"/>
                          <a:cs typeface="Arial"/>
                        </a:rPr>
                        <a:t>Narodowe Centrum Badań i Rozwoju</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b="0" kern="1200" dirty="0" smtClean="0">
                          <a:solidFill>
                            <a:schemeClr val="tx1"/>
                          </a:solidFill>
                          <a:latin typeface="+mn-lt"/>
                          <a:ea typeface="+mn-ea"/>
                          <a:cs typeface="+mn-cs"/>
                        </a:rPr>
                        <a:t>Uwarunkowania i mechanizmy racjonalizacji gospodarowania energią w gminach i powiatach</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b="0" kern="1200" dirty="0" smtClean="0">
                          <a:solidFill>
                            <a:schemeClr val="tx1"/>
                          </a:solidFill>
                          <a:latin typeface="+mn-lt"/>
                          <a:ea typeface="+mn-ea"/>
                          <a:cs typeface="+mn-cs"/>
                        </a:rPr>
                        <a:t>Celem projektu jest opracowanie teoretycznego modelu systemu gospodarowania energią na poziomie lokalnym (gmin i powiatów). Celem wdrożeniowym jest natomiast wsparcie racjonalizacji gospodarowania energią na poziomie lokalnym.</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dirty="0" smtClean="0"/>
                        <a:t>C</a:t>
                      </a:r>
                      <a:r>
                        <a:rPr lang="en-US" sz="1400" dirty="0" err="1" smtClean="0"/>
                        <a:t>ompetitiveness</a:t>
                      </a:r>
                      <a:r>
                        <a:rPr lang="en-US" sz="1400" dirty="0" smtClean="0"/>
                        <a:t> and Innovation Framework </a:t>
                      </a:r>
                      <a:r>
                        <a:rPr lang="en-US" sz="1400" dirty="0" err="1" smtClean="0"/>
                        <a:t>Programme</a:t>
                      </a:r>
                      <a:r>
                        <a:rPr lang="en-US" sz="1400" dirty="0" smtClean="0"/>
                        <a:t> – CIP</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err="1" smtClean="0"/>
                        <a:t>Biomass</a:t>
                      </a:r>
                      <a:r>
                        <a:rPr lang="pl-PL" sz="1400" dirty="0" smtClean="0"/>
                        <a:t> Trade </a:t>
                      </a:r>
                      <a:r>
                        <a:rPr lang="pl-PL" sz="1400" dirty="0" err="1" smtClean="0"/>
                        <a:t>Centres</a:t>
                      </a:r>
                      <a:r>
                        <a:rPr lang="pl-PL" sz="1400" dirty="0" smtClean="0"/>
                        <a:t> (BTC)</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dirty="0" smtClean="0"/>
                        <a:t>wsparcie </a:t>
                      </a:r>
                      <a:r>
                        <a:rPr lang="pl-PL" sz="1400" dirty="0" smtClean="0"/>
                        <a:t>organizacji rynków lokalnych w zakresie dostaw zrębków drzewnych oraz drewna opałowego.</a:t>
                      </a:r>
                      <a:endParaRPr lang="pl-PL" sz="140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b="0" kern="1200" dirty="0" smtClean="0">
                          <a:solidFill>
                            <a:schemeClr val="tx1"/>
                          </a:solidFill>
                          <a:latin typeface="+mn-lt"/>
                          <a:ea typeface="+mn-ea"/>
                          <a:cs typeface="+mn-cs"/>
                        </a:rPr>
                        <a:t>IEE/07/762/SI2.499457</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b="0" kern="1200" dirty="0" err="1" smtClean="0">
                          <a:solidFill>
                            <a:schemeClr val="tx1"/>
                          </a:solidFill>
                          <a:latin typeface="+mn-lt"/>
                          <a:ea typeface="+mn-ea"/>
                          <a:cs typeface="+mn-cs"/>
                        </a:rPr>
                        <a:t>PVs</a:t>
                      </a:r>
                      <a:r>
                        <a:rPr lang="pl-PL" sz="1400" b="0" kern="1200" dirty="0" smtClean="0">
                          <a:solidFill>
                            <a:schemeClr val="tx1"/>
                          </a:solidFill>
                          <a:latin typeface="+mn-lt"/>
                          <a:ea typeface="+mn-ea"/>
                          <a:cs typeface="+mn-cs"/>
                        </a:rPr>
                        <a:t> </a:t>
                      </a:r>
                      <a:r>
                        <a:rPr lang="pl-PL" sz="1400" b="0" kern="1200" dirty="0" err="1" smtClean="0">
                          <a:solidFill>
                            <a:schemeClr val="tx1"/>
                          </a:solidFill>
                          <a:latin typeface="+mn-lt"/>
                          <a:ea typeface="+mn-ea"/>
                          <a:cs typeface="+mn-cs"/>
                        </a:rPr>
                        <a:t>in</a:t>
                      </a:r>
                      <a:r>
                        <a:rPr lang="pl-PL" sz="1400" b="0" kern="1200" dirty="0" smtClean="0">
                          <a:solidFill>
                            <a:schemeClr val="tx1"/>
                          </a:solidFill>
                          <a:latin typeface="+mn-lt"/>
                          <a:ea typeface="+mn-ea"/>
                          <a:cs typeface="+mn-cs"/>
                        </a:rPr>
                        <a:t> </a:t>
                      </a:r>
                      <a:r>
                        <a:rPr lang="pl-PL" sz="1400" b="0" kern="1200" dirty="0" err="1" smtClean="0">
                          <a:solidFill>
                            <a:schemeClr val="tx1"/>
                          </a:solidFill>
                          <a:latin typeface="+mn-lt"/>
                          <a:ea typeface="+mn-ea"/>
                          <a:cs typeface="+mn-cs"/>
                        </a:rPr>
                        <a:t>Bloom</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b="0" kern="1200" dirty="0" smtClean="0">
                          <a:solidFill>
                            <a:schemeClr val="tx1"/>
                          </a:solidFill>
                          <a:latin typeface="+mn-lt"/>
                          <a:ea typeface="+mn-ea"/>
                          <a:cs typeface="+mn-cs"/>
                        </a:rPr>
                        <a:t>Projekt dotyczy opracowania strategii wykorzystania terenów marginalnych dla budowy farm PV.</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b="0" dirty="0" smtClean="0">
                          <a:latin typeface="+mn-lt"/>
                          <a:ea typeface="Calibri"/>
                          <a:cs typeface="Arial"/>
                        </a:rPr>
                        <a:t>FRESH</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kern="1200" dirty="0" smtClean="0">
                          <a:solidFill>
                            <a:schemeClr val="tx1"/>
                          </a:solidFill>
                          <a:latin typeface="+mn-lt"/>
                          <a:ea typeface="+mn-ea"/>
                          <a:cs typeface="+mn-cs"/>
                        </a:rPr>
                        <a:t>Forwarding Regional Environmental Sustainable Hierarchies</a:t>
                      </a:r>
                      <a:endParaRPr lang="pl-PL" sz="1400" b="0" dirty="0" smtClean="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l-PL" sz="1400" kern="1200" dirty="0" smtClean="0">
                          <a:solidFill>
                            <a:schemeClr val="tx1"/>
                          </a:solidFill>
                          <a:latin typeface="+mn-lt"/>
                          <a:ea typeface="+mn-ea"/>
                          <a:cs typeface="+mn-cs"/>
                        </a:rPr>
                        <a:t>Poprawa efektywności polityki rozwoju poszczególnych regionów partnerskich poprzez wymianę dobrych praktyk w zakresie tworzenia i wdrażania programów operacyjnych, strategii rozwoju regionalnego i innowacji.</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47">
                <a:tc>
                  <a:txBody>
                    <a:bodyPr/>
                    <a:lstStyle/>
                    <a:p>
                      <a:pPr>
                        <a:lnSpc>
                          <a:spcPct val="115000"/>
                        </a:lnSpc>
                        <a:spcAft>
                          <a:spcPts val="0"/>
                        </a:spcAft>
                      </a:pPr>
                      <a:r>
                        <a:rPr lang="pl-PL" sz="1400" b="0" dirty="0" smtClean="0">
                          <a:latin typeface="+mn-lt"/>
                          <a:ea typeface="Calibri"/>
                          <a:cs typeface="Arial"/>
                        </a:rPr>
                        <a:t>FAPA*</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400" kern="1200" dirty="0" smtClean="0">
                          <a:solidFill>
                            <a:schemeClr val="tx1"/>
                          </a:solidFill>
                          <a:latin typeface="+mn-lt"/>
                          <a:ea typeface="+mn-ea"/>
                          <a:cs typeface="+mn-cs"/>
                        </a:rPr>
                        <a:t>Alternatywne źródła energii i ich zastosowanie</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l-PL" sz="1400" kern="1200" dirty="0" smtClean="0">
                          <a:solidFill>
                            <a:schemeClr val="tx1"/>
                          </a:solidFill>
                          <a:latin typeface="+mn-lt"/>
                          <a:ea typeface="+mn-ea"/>
                          <a:cs typeface="+mn-cs"/>
                        </a:rPr>
                        <a:t>Popularyzowanie nowych kierunków działalności rolniczej w celu uzyskania przez rolników dodatkowych źródeł dochodów.</a:t>
                      </a:r>
                      <a:endParaRPr lang="pl-PL" sz="1400" b="0" dirty="0">
                        <a:latin typeface="+mn-lt"/>
                        <a:ea typeface="Calibri"/>
                        <a:cs typeface="Arial"/>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pole tekstowe 7"/>
          <p:cNvSpPr txBox="1"/>
          <p:nvPr/>
        </p:nvSpPr>
        <p:spPr>
          <a:xfrm>
            <a:off x="2267744" y="5805264"/>
            <a:ext cx="3888432" cy="276999"/>
          </a:xfrm>
          <a:prstGeom prst="rect">
            <a:avLst/>
          </a:prstGeom>
          <a:noFill/>
        </p:spPr>
        <p:txBody>
          <a:bodyPr wrap="square" rtlCol="0">
            <a:spAutoFit/>
          </a:bodyPr>
          <a:lstStyle/>
          <a:p>
            <a:r>
              <a:rPr lang="pl-PL" sz="1200" dirty="0" smtClean="0">
                <a:latin typeface="+mn-lt"/>
              </a:rPr>
              <a:t>* Fundacja Programów Pomocy dla Rolnictwa </a:t>
            </a:r>
            <a:endParaRPr lang="pl-PL" sz="12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ytuł 1"/>
          <p:cNvSpPr>
            <a:spLocks noGrp="1"/>
          </p:cNvSpPr>
          <p:nvPr>
            <p:ph type="title"/>
          </p:nvPr>
        </p:nvSpPr>
        <p:spPr>
          <a:xfrm>
            <a:off x="0" y="1047750"/>
            <a:ext cx="9144000" cy="652463"/>
          </a:xfrm>
        </p:spPr>
        <p:txBody>
          <a:bodyPr/>
          <a:lstStyle/>
          <a:p>
            <a:r>
              <a:rPr lang="pl-PL" sz="2400" b="1" dirty="0" smtClean="0"/>
              <a:t>aspekty prawne</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5" name="Prostokąt 4"/>
          <p:cNvSpPr/>
          <p:nvPr/>
        </p:nvSpPr>
        <p:spPr>
          <a:xfrm>
            <a:off x="250825" y="1544762"/>
            <a:ext cx="8569325" cy="5078412"/>
          </a:xfrm>
          <a:prstGeom prst="rect">
            <a:avLst/>
          </a:prstGeom>
        </p:spPr>
        <p:txBody>
          <a:bodyPr>
            <a:spAutoFit/>
          </a:bodyPr>
          <a:lstStyle/>
          <a:p>
            <a:pPr fontAlgn="auto">
              <a:spcBef>
                <a:spcPts val="0"/>
              </a:spcBef>
              <a:spcAft>
                <a:spcPts val="0"/>
              </a:spcAft>
              <a:defRPr/>
            </a:pPr>
            <a:r>
              <a:rPr lang="pl-PL" b="1" u="sng" dirty="0" smtClean="0">
                <a:latin typeface="+mn-lt"/>
                <a:cs typeface="+mn-cs"/>
              </a:rPr>
              <a:t>Regulacje prawne związane z OZE i EE:</a:t>
            </a:r>
            <a:endParaRPr lang="pl-PL" b="1" u="sng" dirty="0">
              <a:latin typeface="+mn-lt"/>
              <a:cs typeface="+mn-cs"/>
            </a:endParaRPr>
          </a:p>
          <a:p>
            <a:pPr fontAlgn="auto">
              <a:spcBef>
                <a:spcPts val="0"/>
              </a:spcBef>
              <a:spcAft>
                <a:spcPts val="0"/>
              </a:spcAft>
              <a:defRPr/>
            </a:pP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 Ustawa Prawo Energetyczne i akty </a:t>
            </a:r>
            <a:r>
              <a:rPr lang="pl-PL" dirty="0" smtClean="0">
                <a:latin typeface="+mn-lt"/>
                <a:cs typeface="+mn-cs"/>
              </a:rPr>
              <a:t>wykonawcze.</a:t>
            </a:r>
            <a:endParaRPr lang="pl-PL" dirty="0">
              <a:latin typeface="+mn-lt"/>
              <a:cs typeface="+mn-cs"/>
            </a:endParaRPr>
          </a:p>
          <a:p>
            <a:pPr marL="171450" indent="-171450" fontAlgn="auto">
              <a:spcBef>
                <a:spcPts val="0"/>
              </a:spcBef>
              <a:spcAft>
                <a:spcPts val="0"/>
              </a:spcAft>
              <a:buFont typeface="Arial" pitchFamily="34" charset="0"/>
              <a:buChar char="•"/>
              <a:defRPr/>
            </a:pPr>
            <a:endParaRPr lang="pl-PL" dirty="0">
              <a:latin typeface="+mn-lt"/>
              <a:cs typeface="+mn-cs"/>
            </a:endParaRPr>
          </a:p>
          <a:p>
            <a:pPr marL="171450" indent="-171450" fontAlgn="auto">
              <a:spcBef>
                <a:spcPts val="0"/>
              </a:spcBef>
              <a:spcAft>
                <a:spcPts val="0"/>
              </a:spcAft>
              <a:buFont typeface="Arial" pitchFamily="34" charset="0"/>
              <a:buChar char="•"/>
              <a:defRPr/>
            </a:pPr>
            <a:r>
              <a:rPr lang="pl-PL" dirty="0">
                <a:latin typeface="+mn-lt"/>
                <a:cs typeface="+mn-cs"/>
              </a:rPr>
              <a:t>Ustawa o efektywności </a:t>
            </a:r>
            <a:r>
              <a:rPr lang="pl-PL" dirty="0" smtClean="0">
                <a:latin typeface="+mn-lt"/>
                <a:cs typeface="+mn-cs"/>
              </a:rPr>
              <a:t>energetycznej.</a:t>
            </a:r>
            <a:endParaRPr lang="pl-PL" dirty="0">
              <a:latin typeface="+mn-lt"/>
              <a:cs typeface="+mn-cs"/>
            </a:endParaRPr>
          </a:p>
          <a:p>
            <a:pPr fontAlgn="auto">
              <a:spcBef>
                <a:spcPts val="0"/>
              </a:spcBef>
              <a:spcAft>
                <a:spcPts val="0"/>
              </a:spcAft>
              <a:defRPr/>
            </a:pPr>
            <a:endParaRPr lang="pl-PL" dirty="0">
              <a:latin typeface="+mn-lt"/>
              <a:cs typeface="+mn-cs"/>
            </a:endParaRPr>
          </a:p>
          <a:p>
            <a:pPr fontAlgn="auto">
              <a:spcBef>
                <a:spcPts val="0"/>
              </a:spcBef>
              <a:spcAft>
                <a:spcPts val="0"/>
              </a:spcAft>
              <a:defRPr/>
            </a:pPr>
            <a:endParaRPr lang="pl-PL" b="1" u="sng" dirty="0">
              <a:latin typeface="+mn-lt"/>
              <a:cs typeface="+mn-cs"/>
            </a:endParaRPr>
          </a:p>
          <a:p>
            <a:pPr fontAlgn="auto">
              <a:spcBef>
                <a:spcPts val="0"/>
              </a:spcBef>
              <a:spcAft>
                <a:spcPts val="0"/>
              </a:spcAft>
              <a:defRPr/>
            </a:pPr>
            <a:r>
              <a:rPr lang="pl-PL" b="1" u="sng" dirty="0">
                <a:latin typeface="+mn-lt"/>
                <a:cs typeface="+mn-cs"/>
              </a:rPr>
              <a:t>Regulacje </a:t>
            </a:r>
            <a:r>
              <a:rPr lang="pl-PL" b="1" u="sng" dirty="0" smtClean="0">
                <a:latin typeface="+mn-lt"/>
                <a:cs typeface="+mn-cs"/>
              </a:rPr>
              <a:t>prawne związane z realizacją inwestycji:</a:t>
            </a:r>
            <a:endParaRPr lang="pl-PL" b="1" u="sng" dirty="0">
              <a:latin typeface="+mn-lt"/>
              <a:cs typeface="+mn-cs"/>
            </a:endParaRPr>
          </a:p>
          <a:p>
            <a:pPr fontAlgn="auto">
              <a:spcBef>
                <a:spcPts val="0"/>
              </a:spcBef>
              <a:spcAft>
                <a:spcPts val="0"/>
              </a:spcAft>
              <a:defRPr/>
            </a:pPr>
            <a:endParaRPr lang="pl-PL" dirty="0">
              <a:latin typeface="+mn-lt"/>
              <a:cs typeface="+mn-cs"/>
            </a:endParaRPr>
          </a:p>
          <a:p>
            <a:pPr marL="182563" indent="-182563" fontAlgn="auto">
              <a:spcBef>
                <a:spcPts val="0"/>
              </a:spcBef>
              <a:spcAft>
                <a:spcPts val="0"/>
              </a:spcAft>
              <a:buFont typeface="Arial" pitchFamily="34" charset="0"/>
              <a:buChar char="•"/>
              <a:defRPr/>
            </a:pPr>
            <a:r>
              <a:rPr lang="pl-PL" dirty="0">
                <a:latin typeface="+mn-lt"/>
                <a:cs typeface="+mn-cs"/>
              </a:rPr>
              <a:t>Ustawa o planowaniu i zagospodarowaniu </a:t>
            </a:r>
            <a:r>
              <a:rPr lang="pl-PL" dirty="0" smtClean="0">
                <a:latin typeface="+mn-lt"/>
                <a:cs typeface="+mn-cs"/>
              </a:rPr>
              <a:t>przestrzennym.</a:t>
            </a:r>
            <a:endParaRPr lang="pl-PL" dirty="0">
              <a:latin typeface="+mn-lt"/>
              <a:cs typeface="+mn-cs"/>
            </a:endParaRPr>
          </a:p>
          <a:p>
            <a:pPr marL="182563" indent="-182563" fontAlgn="auto">
              <a:spcBef>
                <a:spcPts val="0"/>
              </a:spcBef>
              <a:spcAft>
                <a:spcPts val="0"/>
              </a:spcAft>
              <a:buFont typeface="Arial" pitchFamily="34" charset="0"/>
              <a:buChar char="•"/>
              <a:defRPr/>
            </a:pPr>
            <a:endParaRPr lang="pl-PL" dirty="0">
              <a:latin typeface="+mn-lt"/>
              <a:cs typeface="+mn-cs"/>
            </a:endParaRPr>
          </a:p>
          <a:p>
            <a:pPr marL="182563" indent="-182563" fontAlgn="auto">
              <a:spcBef>
                <a:spcPts val="0"/>
              </a:spcBef>
              <a:spcAft>
                <a:spcPts val="0"/>
              </a:spcAft>
              <a:buFont typeface="Arial" pitchFamily="34" charset="0"/>
              <a:buChar char="•"/>
              <a:defRPr/>
            </a:pPr>
            <a:r>
              <a:rPr lang="pl-PL" dirty="0">
                <a:latin typeface="+mn-lt"/>
                <a:cs typeface="+mn-cs"/>
              </a:rPr>
              <a:t>Ustawa Prawo </a:t>
            </a:r>
            <a:r>
              <a:rPr lang="pl-PL" dirty="0" smtClean="0">
                <a:latin typeface="+mn-lt"/>
                <a:cs typeface="+mn-cs"/>
              </a:rPr>
              <a:t>budowlane.</a:t>
            </a:r>
            <a:endParaRPr lang="pl-PL" dirty="0">
              <a:latin typeface="+mn-lt"/>
              <a:cs typeface="+mn-cs"/>
            </a:endParaRPr>
          </a:p>
          <a:p>
            <a:pPr marL="182563" indent="-182563" fontAlgn="auto">
              <a:spcBef>
                <a:spcPts val="0"/>
              </a:spcBef>
              <a:spcAft>
                <a:spcPts val="0"/>
              </a:spcAft>
              <a:buFont typeface="Arial" pitchFamily="34" charset="0"/>
              <a:buChar char="•"/>
              <a:defRPr/>
            </a:pPr>
            <a:endParaRPr lang="pl-PL" dirty="0">
              <a:latin typeface="+mn-lt"/>
              <a:cs typeface="+mn-cs"/>
            </a:endParaRPr>
          </a:p>
          <a:p>
            <a:pPr marL="182563" indent="-182563" fontAlgn="auto">
              <a:spcBef>
                <a:spcPts val="0"/>
              </a:spcBef>
              <a:spcAft>
                <a:spcPts val="0"/>
              </a:spcAft>
              <a:buFont typeface="Arial" pitchFamily="34" charset="0"/>
              <a:buChar char="•"/>
              <a:defRPr/>
            </a:pPr>
            <a:r>
              <a:rPr lang="pl-PL" dirty="0">
                <a:latin typeface="+mn-lt"/>
                <a:cs typeface="+mn-cs"/>
              </a:rPr>
              <a:t>Ustawa Prawo </a:t>
            </a:r>
            <a:r>
              <a:rPr lang="pl-PL" dirty="0" smtClean="0">
                <a:latin typeface="+mn-lt"/>
                <a:cs typeface="+mn-cs"/>
              </a:rPr>
              <a:t>wodne.</a:t>
            </a:r>
            <a:endParaRPr lang="pl-PL" dirty="0">
              <a:latin typeface="+mn-lt"/>
              <a:cs typeface="+mn-cs"/>
            </a:endParaRPr>
          </a:p>
          <a:p>
            <a:pPr marL="182563" indent="-182563" fontAlgn="auto">
              <a:spcBef>
                <a:spcPts val="0"/>
              </a:spcBef>
              <a:spcAft>
                <a:spcPts val="0"/>
              </a:spcAft>
              <a:buFont typeface="Arial" pitchFamily="34" charset="0"/>
              <a:buChar char="•"/>
              <a:defRPr/>
            </a:pPr>
            <a:endParaRPr lang="pl-PL" dirty="0">
              <a:latin typeface="+mn-lt"/>
              <a:cs typeface="+mn-cs"/>
            </a:endParaRPr>
          </a:p>
          <a:p>
            <a:pPr marL="182563" indent="-182563" fontAlgn="auto">
              <a:spcBef>
                <a:spcPts val="0"/>
              </a:spcBef>
              <a:spcAft>
                <a:spcPts val="0"/>
              </a:spcAft>
              <a:buFont typeface="Arial" pitchFamily="34" charset="0"/>
              <a:buChar char="•"/>
              <a:defRPr/>
            </a:pPr>
            <a:r>
              <a:rPr lang="pl-PL" dirty="0">
                <a:latin typeface="+mn-lt"/>
                <a:cs typeface="+mn-cs"/>
              </a:rPr>
              <a:t>Uchwała Rady Ministrów w sprawie Polityki energetycznej Polski do 2030 r.</a:t>
            </a:r>
          </a:p>
          <a:p>
            <a:pPr marL="177800" indent="-177800" fontAlgn="auto">
              <a:spcBef>
                <a:spcPts val="0"/>
              </a:spcBef>
              <a:spcAft>
                <a:spcPts val="0"/>
              </a:spcAft>
              <a:buFont typeface="Arial" pitchFamily="34" charset="0"/>
              <a:buChar char="•"/>
              <a:defRPr/>
            </a:pPr>
            <a:endParaRPr lang="pl-PL" dirty="0">
              <a:latin typeface="+mn-lt"/>
              <a:cs typeface="+mn-cs"/>
            </a:endParaRPr>
          </a:p>
          <a:p>
            <a:pPr fontAlgn="auto">
              <a:spcBef>
                <a:spcPts val="0"/>
              </a:spcBef>
              <a:spcAft>
                <a:spcPts val="0"/>
              </a:spcAft>
              <a:buFont typeface="Arial" pitchFamily="34" charset="0"/>
              <a:buChar char="•"/>
              <a:defRPr/>
            </a:pPr>
            <a:endParaRPr lang="pl-PL"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2"/>
          <p:cNvSpPr>
            <a:spLocks noGrp="1"/>
          </p:cNvSpPr>
          <p:nvPr>
            <p:ph type="subTitle" idx="1"/>
          </p:nvPr>
        </p:nvSpPr>
        <p:spPr>
          <a:xfrm>
            <a:off x="0" y="1340768"/>
            <a:ext cx="9144000" cy="2112938"/>
          </a:xfrm>
        </p:spPr>
        <p:txBody>
          <a:bodyPr rtlCol="0">
            <a:noAutofit/>
          </a:bodyPr>
          <a:lstStyle/>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endParaRPr lang="pl-PL" sz="2000" dirty="0"/>
          </a:p>
          <a:p>
            <a:pPr fontAlgn="auto">
              <a:spcAft>
                <a:spcPts val="0"/>
              </a:spcAft>
              <a:buFont typeface="Arial" pitchFamily="34" charset="0"/>
              <a:buNone/>
              <a:defRPr/>
            </a:pPr>
            <a:r>
              <a:rPr lang="pl-PL" sz="2800" dirty="0" smtClean="0"/>
              <a:t>Program prezentacji</a:t>
            </a:r>
          </a:p>
          <a:p>
            <a:pPr fontAlgn="auto">
              <a:spcAft>
                <a:spcPts val="0"/>
              </a:spcAft>
              <a:buFont typeface="Arial" pitchFamily="34" charset="0"/>
              <a:buNone/>
              <a:defRPr/>
            </a:pPr>
            <a:endParaRPr lang="pl-PL" sz="2000" dirty="0"/>
          </a:p>
          <a:p>
            <a:pPr fontAlgn="auto">
              <a:spcAft>
                <a:spcPts val="0"/>
              </a:spcAft>
              <a:buFont typeface="Arial" pitchFamily="34" charset="0"/>
              <a:buNone/>
              <a:defRPr/>
            </a:pPr>
            <a:r>
              <a:rPr lang="pl-PL" sz="2000" dirty="0" smtClean="0"/>
              <a:t>Blok I – podział technologii</a:t>
            </a:r>
          </a:p>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r>
              <a:rPr lang="pl-PL" sz="2000" dirty="0" smtClean="0"/>
              <a:t>Blok II – potencjał w skali województwa</a:t>
            </a:r>
          </a:p>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r>
              <a:rPr lang="pl-PL" sz="2000" dirty="0" smtClean="0"/>
              <a:t>Blok III – dokumenty strategiczne i projekty równoległe</a:t>
            </a:r>
          </a:p>
          <a:p>
            <a:pPr fontAlgn="auto">
              <a:spcAft>
                <a:spcPts val="0"/>
              </a:spcAft>
              <a:buFont typeface="Arial" pitchFamily="34" charset="0"/>
              <a:buNone/>
              <a:defRPr/>
            </a:pPr>
            <a:endParaRPr lang="pl-PL" sz="2000" dirty="0" smtClean="0"/>
          </a:p>
          <a:p>
            <a:pPr fontAlgn="auto">
              <a:spcAft>
                <a:spcPts val="0"/>
              </a:spcAft>
              <a:buFont typeface="Arial" pitchFamily="34" charset="0"/>
              <a:buNone/>
              <a:defRPr/>
            </a:pPr>
            <a:r>
              <a:rPr lang="pl-PL" sz="2000" dirty="0" smtClean="0"/>
              <a:t>Blok IV – aspekty prawne</a:t>
            </a:r>
          </a:p>
        </p:txBody>
      </p:sp>
    </p:spTree>
    <p:extLst>
      <p:ext uri="{BB962C8B-B14F-4D97-AF65-F5344CB8AC3E}">
        <p14:creationId xmlns:p14="http://schemas.microsoft.com/office/powerpoint/2010/main" xmlns="" val="3751607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ytuł 1"/>
          <p:cNvSpPr>
            <a:spLocks noGrp="1"/>
          </p:cNvSpPr>
          <p:nvPr>
            <p:ph type="title"/>
          </p:nvPr>
        </p:nvSpPr>
        <p:spPr>
          <a:xfrm>
            <a:off x="0" y="1047750"/>
            <a:ext cx="9144000" cy="652463"/>
          </a:xfrm>
        </p:spPr>
        <p:txBody>
          <a:bodyPr/>
          <a:lstStyle/>
          <a:p>
            <a:r>
              <a:rPr lang="pl-PL" sz="2400" b="1" dirty="0" smtClean="0"/>
              <a:t>aspekty prawne</a:t>
            </a:r>
          </a:p>
        </p:txBody>
      </p:sp>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5" name="Prostokąt 4"/>
          <p:cNvSpPr/>
          <p:nvPr/>
        </p:nvSpPr>
        <p:spPr>
          <a:xfrm>
            <a:off x="250825" y="1763713"/>
            <a:ext cx="8569325" cy="3968750"/>
          </a:xfrm>
          <a:prstGeom prst="rect">
            <a:avLst/>
          </a:prstGeom>
        </p:spPr>
        <p:txBody>
          <a:bodyPr>
            <a:spAutoFit/>
          </a:bodyPr>
          <a:lstStyle/>
          <a:p>
            <a:pPr fontAlgn="auto">
              <a:spcBef>
                <a:spcPts val="0"/>
              </a:spcBef>
              <a:spcAft>
                <a:spcPts val="0"/>
              </a:spcAft>
              <a:defRPr/>
            </a:pPr>
            <a:r>
              <a:rPr lang="pl-PL" b="1" u="sng" dirty="0">
                <a:latin typeface="+mn-lt"/>
                <a:cs typeface="+mn-cs"/>
              </a:rPr>
              <a:t>Regulacje </a:t>
            </a:r>
            <a:r>
              <a:rPr lang="pl-PL" b="1" u="sng" dirty="0" smtClean="0">
                <a:latin typeface="+mn-lt"/>
                <a:cs typeface="+mn-cs"/>
              </a:rPr>
              <a:t>prawne związane z ochroną środowiska:</a:t>
            </a:r>
            <a:endParaRPr lang="pl-PL" b="1" u="sng" dirty="0">
              <a:latin typeface="+mn-lt"/>
              <a:cs typeface="+mn-cs"/>
            </a:endParaRPr>
          </a:p>
          <a:p>
            <a:pPr fontAlgn="auto">
              <a:spcBef>
                <a:spcPts val="0"/>
              </a:spcBef>
              <a:spcAft>
                <a:spcPts val="0"/>
              </a:spcAft>
              <a:defRPr/>
            </a:pPr>
            <a:endParaRPr lang="pl-PL" dirty="0">
              <a:latin typeface="+mn-lt"/>
              <a:cs typeface="+mn-cs"/>
            </a:endParaRPr>
          </a:p>
          <a:p>
            <a:pPr marL="177800" indent="-177800" fontAlgn="auto">
              <a:spcBef>
                <a:spcPts val="0"/>
              </a:spcBef>
              <a:spcAft>
                <a:spcPts val="0"/>
              </a:spcAft>
              <a:buFont typeface="Arial" pitchFamily="34" charset="0"/>
              <a:buChar char="•"/>
              <a:defRPr/>
            </a:pPr>
            <a:r>
              <a:rPr lang="pl-PL" dirty="0">
                <a:latin typeface="+mn-lt"/>
                <a:cs typeface="+mn-cs"/>
              </a:rPr>
              <a:t>Ustawa o udostępnianiu informacji o środowisku i jego ochronie, udziale społeczeństwa w ochronie środowiska oraz o ocenach oddziaływania na </a:t>
            </a:r>
            <a:r>
              <a:rPr lang="pl-PL" dirty="0" smtClean="0">
                <a:latin typeface="+mn-lt"/>
                <a:cs typeface="+mn-cs"/>
              </a:rPr>
              <a:t>środowisko.</a:t>
            </a:r>
            <a:endParaRPr lang="pl-PL" dirty="0">
              <a:latin typeface="+mn-lt"/>
              <a:cs typeface="+mn-cs"/>
            </a:endParaRPr>
          </a:p>
          <a:p>
            <a:pPr fontAlgn="auto">
              <a:spcBef>
                <a:spcPts val="0"/>
              </a:spcBef>
              <a:spcAft>
                <a:spcPts val="0"/>
              </a:spcAft>
              <a:buFont typeface="Arial" pitchFamily="34" charset="0"/>
              <a:buChar char="•"/>
              <a:defRPr/>
            </a:pPr>
            <a:endParaRPr lang="pl-PL" dirty="0">
              <a:latin typeface="+mn-lt"/>
              <a:cs typeface="+mn-cs"/>
            </a:endParaRPr>
          </a:p>
          <a:p>
            <a:pPr marL="177800" indent="-177800" fontAlgn="auto">
              <a:spcBef>
                <a:spcPts val="0"/>
              </a:spcBef>
              <a:spcAft>
                <a:spcPts val="0"/>
              </a:spcAft>
              <a:buFont typeface="Arial" pitchFamily="34" charset="0"/>
              <a:buChar char="•"/>
              <a:defRPr/>
            </a:pPr>
            <a:r>
              <a:rPr lang="pl-PL" dirty="0">
                <a:latin typeface="+mn-lt"/>
                <a:cs typeface="+mn-cs"/>
              </a:rPr>
              <a:t>Ustawa Prawo ochrony </a:t>
            </a:r>
            <a:r>
              <a:rPr lang="pl-PL" dirty="0" smtClean="0">
                <a:latin typeface="+mn-lt"/>
                <a:cs typeface="+mn-cs"/>
              </a:rPr>
              <a:t>środowiska.</a:t>
            </a:r>
            <a:endParaRPr lang="pl-PL" dirty="0">
              <a:latin typeface="+mn-lt"/>
              <a:cs typeface="+mn-cs"/>
            </a:endParaRPr>
          </a:p>
          <a:p>
            <a:pPr fontAlgn="auto">
              <a:spcBef>
                <a:spcPts val="0"/>
              </a:spcBef>
              <a:spcAft>
                <a:spcPts val="0"/>
              </a:spcAft>
              <a:buFont typeface="Arial" pitchFamily="34" charset="0"/>
              <a:buChar char="•"/>
              <a:defRPr/>
            </a:pPr>
            <a:endParaRPr lang="pl-PL" dirty="0">
              <a:latin typeface="+mn-lt"/>
              <a:cs typeface="+mn-cs"/>
            </a:endParaRPr>
          </a:p>
          <a:p>
            <a:pPr marL="177800" indent="-177800" fontAlgn="auto">
              <a:spcBef>
                <a:spcPts val="0"/>
              </a:spcBef>
              <a:spcAft>
                <a:spcPts val="0"/>
              </a:spcAft>
              <a:buFont typeface="Arial" pitchFamily="34" charset="0"/>
              <a:buChar char="•"/>
              <a:defRPr/>
            </a:pPr>
            <a:r>
              <a:rPr lang="pl-PL" dirty="0">
                <a:latin typeface="+mn-lt"/>
                <a:cs typeface="+mn-cs"/>
              </a:rPr>
              <a:t>Ustawa o ochronie </a:t>
            </a:r>
            <a:r>
              <a:rPr lang="pl-PL" dirty="0" smtClean="0">
                <a:latin typeface="+mn-lt"/>
                <a:cs typeface="+mn-cs"/>
              </a:rPr>
              <a:t>przyrody.</a:t>
            </a:r>
            <a:endParaRPr lang="pl-PL" dirty="0">
              <a:latin typeface="+mn-lt"/>
              <a:cs typeface="+mn-cs"/>
            </a:endParaRPr>
          </a:p>
          <a:p>
            <a:pPr fontAlgn="auto">
              <a:spcBef>
                <a:spcPts val="0"/>
              </a:spcBef>
              <a:spcAft>
                <a:spcPts val="0"/>
              </a:spcAft>
              <a:buFont typeface="Arial" pitchFamily="34" charset="0"/>
              <a:buChar char="•"/>
              <a:defRPr/>
            </a:pPr>
            <a:endParaRPr lang="pl-PL" dirty="0">
              <a:latin typeface="+mn-lt"/>
              <a:cs typeface="+mn-cs"/>
            </a:endParaRPr>
          </a:p>
          <a:p>
            <a:pPr marL="177800" indent="-177800" fontAlgn="auto">
              <a:spcBef>
                <a:spcPts val="0"/>
              </a:spcBef>
              <a:spcAft>
                <a:spcPts val="0"/>
              </a:spcAft>
              <a:buFont typeface="Arial" pitchFamily="34" charset="0"/>
              <a:buChar char="•"/>
              <a:defRPr/>
            </a:pPr>
            <a:r>
              <a:rPr lang="pl-PL" dirty="0">
                <a:latin typeface="+mn-lt"/>
                <a:cs typeface="+mn-cs"/>
              </a:rPr>
              <a:t>Rozporządzenie Rady Ministrów w sprawie przedsięwzięć mogących znacząco oddziaływać na </a:t>
            </a:r>
            <a:r>
              <a:rPr lang="pl-PL" dirty="0" smtClean="0">
                <a:latin typeface="+mn-lt"/>
                <a:cs typeface="+mn-cs"/>
              </a:rPr>
              <a:t>środowisko.</a:t>
            </a:r>
            <a:endParaRPr lang="pl-PL" dirty="0">
              <a:latin typeface="+mn-lt"/>
              <a:cs typeface="+mn-cs"/>
            </a:endParaRPr>
          </a:p>
          <a:p>
            <a:pPr fontAlgn="auto">
              <a:spcBef>
                <a:spcPts val="0"/>
              </a:spcBef>
              <a:spcAft>
                <a:spcPts val="0"/>
              </a:spcAft>
              <a:buFont typeface="Arial" pitchFamily="34" charset="0"/>
              <a:buChar char="•"/>
              <a:defRPr/>
            </a:pPr>
            <a:endParaRPr lang="pl-PL" dirty="0">
              <a:latin typeface="+mn-lt"/>
              <a:cs typeface="+mn-cs"/>
            </a:endParaRPr>
          </a:p>
          <a:p>
            <a:pPr marL="177800" indent="-177800" fontAlgn="auto">
              <a:spcBef>
                <a:spcPts val="0"/>
              </a:spcBef>
              <a:spcAft>
                <a:spcPts val="0"/>
              </a:spcAft>
              <a:buFont typeface="Arial" pitchFamily="34" charset="0"/>
              <a:buChar char="•"/>
              <a:defRPr/>
            </a:pPr>
            <a:r>
              <a:rPr lang="pl-PL" dirty="0">
                <a:latin typeface="+mn-lt"/>
                <a:cs typeface="+mn-cs"/>
              </a:rPr>
              <a:t>Rozporządzenie Ministra Środowiska w sprawie dopuszczalnych poziomów hałasu </a:t>
            </a:r>
            <a:br>
              <a:rPr lang="pl-PL" dirty="0">
                <a:latin typeface="+mn-lt"/>
                <a:cs typeface="+mn-cs"/>
              </a:rPr>
            </a:br>
            <a:r>
              <a:rPr lang="pl-PL" dirty="0">
                <a:latin typeface="+mn-lt"/>
                <a:cs typeface="+mn-cs"/>
              </a:rPr>
              <a:t>w </a:t>
            </a:r>
            <a:r>
              <a:rPr lang="pl-PL" dirty="0" smtClean="0">
                <a:latin typeface="+mn-lt"/>
                <a:cs typeface="+mn-cs"/>
              </a:rPr>
              <a:t>środowisku.</a:t>
            </a:r>
            <a:endParaRPr lang="pl-PL" dirty="0">
              <a:latin typeface="+mn-lt"/>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250825" y="1412875"/>
            <a:ext cx="8229600" cy="1143000"/>
          </a:xfrm>
          <a:prstGeom prst="rect">
            <a:avLst/>
          </a:prstGeom>
        </p:spPr>
        <p:txBody>
          <a:bodyPr anchor="ctr">
            <a:normAutofit fontScale="97500"/>
          </a:bodyPr>
          <a:lstStyle/>
          <a:p>
            <a:pPr algn="ctr" fontAlgn="auto">
              <a:spcAft>
                <a:spcPts val="0"/>
              </a:spcAft>
              <a:defRPr/>
            </a:pPr>
            <a:endParaRPr lang="pl-PL" sz="4400" dirty="0">
              <a:latin typeface="+mj-lt"/>
              <a:ea typeface="+mj-ea"/>
              <a:cs typeface="+mj-cs"/>
            </a:endParaRPr>
          </a:p>
        </p:txBody>
      </p:sp>
      <p:sp>
        <p:nvSpPr>
          <p:cNvPr id="55298" name="Symbol zastępczy zawartości 2"/>
          <p:cNvSpPr>
            <a:spLocks noGrp="1"/>
          </p:cNvSpPr>
          <p:nvPr>
            <p:ph idx="1"/>
          </p:nvPr>
        </p:nvSpPr>
        <p:spPr>
          <a:xfrm>
            <a:off x="0" y="2464296"/>
            <a:ext cx="9144000" cy="2188840"/>
          </a:xfrm>
        </p:spPr>
        <p:txBody>
          <a:bodyPr/>
          <a:lstStyle/>
          <a:p>
            <a:pPr algn="ctr">
              <a:buFont typeface="Arial" charset="0"/>
              <a:buNone/>
            </a:pPr>
            <a:r>
              <a:rPr lang="pl-PL" dirty="0" smtClean="0"/>
              <a:t>Dziękuję za uwagę</a:t>
            </a:r>
          </a:p>
          <a:p>
            <a:pPr algn="ctr">
              <a:buFont typeface="Arial" charset="0"/>
              <a:buNone/>
            </a:pPr>
            <a:endParaRPr lang="pl-PL" dirty="0" smtClean="0"/>
          </a:p>
          <a:p>
            <a:pPr algn="ctr">
              <a:buFont typeface="Arial" charset="0"/>
              <a:buNone/>
            </a:pPr>
            <a:r>
              <a:rPr lang="pl-PL" dirty="0" smtClean="0">
                <a:solidFill>
                  <a:srgbClr val="FF0000"/>
                </a:solidFill>
              </a:rPr>
              <a:t>Imię i Nazwisko wykładowcy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p:cNvSpPr>
            <a:spLocks noGrp="1"/>
          </p:cNvSpPr>
          <p:nvPr>
            <p:ph type="title"/>
          </p:nvPr>
        </p:nvSpPr>
        <p:spPr>
          <a:xfrm>
            <a:off x="0" y="620713"/>
            <a:ext cx="9144000" cy="652462"/>
          </a:xfrm>
        </p:spPr>
        <p:txBody>
          <a:bodyPr/>
          <a:lstStyle/>
          <a:p>
            <a:r>
              <a:rPr lang="pl-PL" sz="2400" dirty="0" smtClean="0"/>
              <a:t>woda </a:t>
            </a:r>
          </a:p>
        </p:txBody>
      </p:sp>
      <p:sp>
        <p:nvSpPr>
          <p:cNvPr id="14338" name="pole tekstowe 4"/>
          <p:cNvSpPr txBox="1">
            <a:spLocks noChangeArrowheads="1"/>
          </p:cNvSpPr>
          <p:nvPr/>
        </p:nvSpPr>
        <p:spPr bwMode="auto">
          <a:xfrm>
            <a:off x="539750" y="2138363"/>
            <a:ext cx="3450304" cy="461665"/>
          </a:xfrm>
          <a:prstGeom prst="rect">
            <a:avLst/>
          </a:prstGeom>
          <a:noFill/>
          <a:ln w="9525">
            <a:noFill/>
            <a:miter lim="800000"/>
            <a:headEnd/>
            <a:tailEnd/>
          </a:ln>
        </p:spPr>
        <p:txBody>
          <a:bodyPr wrap="none">
            <a:spAutoFit/>
          </a:bodyPr>
          <a:lstStyle/>
          <a:p>
            <a:r>
              <a:rPr lang="pl-PL" sz="2400" b="1" dirty="0">
                <a:latin typeface="Calibri" pitchFamily="34" charset="0"/>
              </a:rPr>
              <a:t>Duże elektrownie </a:t>
            </a:r>
            <a:r>
              <a:rPr lang="pl-PL" sz="2400" b="1" dirty="0" smtClean="0">
                <a:latin typeface="Calibri" pitchFamily="34" charset="0"/>
              </a:rPr>
              <a:t>wodne:</a:t>
            </a:r>
            <a:endParaRPr lang="pl-PL" sz="2400" b="1" dirty="0">
              <a:latin typeface="Calibri" pitchFamily="34" charset="0"/>
            </a:endParaRPr>
          </a:p>
        </p:txBody>
      </p:sp>
      <p:sp>
        <p:nvSpPr>
          <p:cNvPr id="14339" name="pole tekstowe 5"/>
          <p:cNvSpPr txBox="1">
            <a:spLocks noChangeArrowheads="1"/>
          </p:cNvSpPr>
          <p:nvPr/>
        </p:nvSpPr>
        <p:spPr bwMode="auto">
          <a:xfrm>
            <a:off x="4932363" y="2133600"/>
            <a:ext cx="3478212" cy="461963"/>
          </a:xfrm>
          <a:prstGeom prst="rect">
            <a:avLst/>
          </a:prstGeom>
          <a:noFill/>
          <a:ln w="9525">
            <a:noFill/>
            <a:miter lim="800000"/>
            <a:headEnd/>
            <a:tailEnd/>
          </a:ln>
        </p:spPr>
        <p:txBody>
          <a:bodyPr wrap="none">
            <a:spAutoFit/>
          </a:bodyPr>
          <a:lstStyle/>
          <a:p>
            <a:r>
              <a:rPr lang="pl-PL" sz="2400" b="1">
                <a:latin typeface="Calibri" pitchFamily="34" charset="0"/>
              </a:rPr>
              <a:t>Małe elektrownie wodne:</a:t>
            </a:r>
          </a:p>
        </p:txBody>
      </p:sp>
      <p:sp>
        <p:nvSpPr>
          <p:cNvPr id="14340" name="pole tekstowe 6"/>
          <p:cNvSpPr txBox="1">
            <a:spLocks noChangeArrowheads="1"/>
          </p:cNvSpPr>
          <p:nvPr/>
        </p:nvSpPr>
        <p:spPr bwMode="auto">
          <a:xfrm>
            <a:off x="4911725" y="2852738"/>
            <a:ext cx="3810000" cy="1939925"/>
          </a:xfrm>
          <a:prstGeom prst="rect">
            <a:avLst/>
          </a:prstGeom>
          <a:noFill/>
          <a:ln w="9525">
            <a:noFill/>
            <a:miter lim="800000"/>
            <a:headEnd/>
            <a:tailEnd/>
          </a:ln>
        </p:spPr>
        <p:txBody>
          <a:bodyPr wrap="none">
            <a:spAutoFit/>
          </a:bodyPr>
          <a:lstStyle/>
          <a:p>
            <a:pPr marL="342900" indent="-342900">
              <a:buFont typeface="Arial" charset="0"/>
              <a:buChar char="•"/>
            </a:pPr>
            <a:r>
              <a:rPr lang="pl-PL" sz="2000" dirty="0" err="1">
                <a:latin typeface="Calibri" pitchFamily="34" charset="0"/>
              </a:rPr>
              <a:t>Mikroelektrownie</a:t>
            </a:r>
            <a:r>
              <a:rPr lang="pl-PL" sz="2000" dirty="0">
                <a:latin typeface="Calibri" pitchFamily="34" charset="0"/>
              </a:rPr>
              <a:t> – do 300 kW</a:t>
            </a:r>
          </a:p>
          <a:p>
            <a:pPr marL="342900" indent="-342900">
              <a:buFont typeface="Arial" charset="0"/>
              <a:buChar char="•"/>
            </a:pPr>
            <a:endParaRPr lang="pl-PL" sz="2000" dirty="0">
              <a:latin typeface="Calibri" pitchFamily="34" charset="0"/>
            </a:endParaRPr>
          </a:p>
          <a:p>
            <a:pPr marL="342900" indent="-342900">
              <a:buFont typeface="Arial" charset="0"/>
              <a:buChar char="•"/>
            </a:pPr>
            <a:r>
              <a:rPr lang="pl-PL" sz="2000" dirty="0" err="1">
                <a:latin typeface="Calibri" pitchFamily="34" charset="0"/>
              </a:rPr>
              <a:t>Minielektrownie</a:t>
            </a:r>
            <a:r>
              <a:rPr lang="pl-PL" sz="2000" dirty="0">
                <a:latin typeface="Calibri" pitchFamily="34" charset="0"/>
              </a:rPr>
              <a:t> – do 1 MW</a:t>
            </a:r>
          </a:p>
          <a:p>
            <a:pPr marL="342900" indent="-342900">
              <a:buFont typeface="Arial" charset="0"/>
              <a:buChar char="•"/>
            </a:pPr>
            <a:endParaRPr lang="pl-PL" sz="2000" dirty="0">
              <a:latin typeface="Calibri" pitchFamily="34" charset="0"/>
            </a:endParaRPr>
          </a:p>
          <a:p>
            <a:pPr marL="342900" indent="-342900">
              <a:buFont typeface="Arial" charset="0"/>
              <a:buChar char="•"/>
            </a:pPr>
            <a:r>
              <a:rPr lang="pl-PL" sz="2000" dirty="0">
                <a:latin typeface="Calibri" pitchFamily="34" charset="0"/>
              </a:rPr>
              <a:t>Małe elektrownie – do 5 MW</a:t>
            </a:r>
          </a:p>
          <a:p>
            <a:pPr marL="342900" indent="-342900">
              <a:buFont typeface="Arial" charset="0"/>
              <a:buChar char="•"/>
            </a:pPr>
            <a:endParaRPr lang="pl-PL" sz="2000" dirty="0">
              <a:latin typeface="Calibri" pitchFamily="34" charset="0"/>
            </a:endParaRPr>
          </a:p>
        </p:txBody>
      </p:sp>
      <p:pic>
        <p:nvPicPr>
          <p:cNvPr id="14341" name="Obraz 11"/>
          <p:cNvPicPr>
            <a:picLocks noChangeAspect="1" noChangeArrowheads="1"/>
          </p:cNvPicPr>
          <p:nvPr/>
        </p:nvPicPr>
        <p:blipFill>
          <a:blip r:embed="rId2" cstate="print"/>
          <a:srcRect t="8571" b="11111"/>
          <a:stretch>
            <a:fillRect/>
          </a:stretch>
        </p:blipFill>
        <p:spPr bwMode="auto">
          <a:xfrm>
            <a:off x="1619250" y="3560763"/>
            <a:ext cx="3024188" cy="2298700"/>
          </a:xfrm>
          <a:prstGeom prst="rect">
            <a:avLst/>
          </a:prstGeom>
          <a:noFill/>
          <a:ln w="9525">
            <a:noFill/>
            <a:miter lim="800000"/>
            <a:headEnd/>
            <a:tailEnd/>
          </a:ln>
        </p:spPr>
      </p:pic>
      <p:sp>
        <p:nvSpPr>
          <p:cNvPr id="14342" name="pole tekstowe 12"/>
          <p:cNvSpPr txBox="1">
            <a:spLocks noChangeArrowheads="1"/>
          </p:cNvSpPr>
          <p:nvPr/>
        </p:nvSpPr>
        <p:spPr bwMode="auto">
          <a:xfrm>
            <a:off x="2925013" y="5805264"/>
            <a:ext cx="1863011" cy="246221"/>
          </a:xfrm>
          <a:prstGeom prst="rect">
            <a:avLst/>
          </a:prstGeom>
          <a:noFill/>
          <a:ln w="9525">
            <a:noFill/>
            <a:miter lim="800000"/>
            <a:headEnd/>
            <a:tailEnd/>
          </a:ln>
        </p:spPr>
        <p:txBody>
          <a:bodyPr wrap="none">
            <a:spAutoFit/>
          </a:bodyPr>
          <a:lstStyle/>
          <a:p>
            <a:r>
              <a:rPr lang="pl-PL" sz="1000" dirty="0">
                <a:latin typeface="Calibri" pitchFamily="34" charset="0"/>
              </a:rPr>
              <a:t>Turbina VLH – materiały </a:t>
            </a:r>
            <a:r>
              <a:rPr lang="pl-PL" sz="1000" dirty="0" smtClean="0">
                <a:latin typeface="Calibri" pitchFamily="34" charset="0"/>
              </a:rPr>
              <a:t>własne.</a:t>
            </a:r>
            <a:endParaRPr lang="pl-PL" sz="1000" dirty="0">
              <a:latin typeface="Calibri" pitchFamily="34" charset="0"/>
            </a:endParaRPr>
          </a:p>
        </p:txBody>
      </p:sp>
      <p:sp>
        <p:nvSpPr>
          <p:cNvPr id="14343" name="pole tekstowe 7"/>
          <p:cNvSpPr txBox="1">
            <a:spLocks noChangeArrowheads="1"/>
          </p:cNvSpPr>
          <p:nvPr/>
        </p:nvSpPr>
        <p:spPr bwMode="auto">
          <a:xfrm>
            <a:off x="395288" y="2924175"/>
            <a:ext cx="3127375" cy="701675"/>
          </a:xfrm>
          <a:prstGeom prst="rect">
            <a:avLst/>
          </a:prstGeom>
          <a:noFill/>
          <a:ln w="9525">
            <a:noFill/>
            <a:miter lim="800000"/>
            <a:headEnd/>
            <a:tailEnd/>
          </a:ln>
        </p:spPr>
        <p:txBody>
          <a:bodyPr wrap="none">
            <a:spAutoFit/>
          </a:bodyPr>
          <a:lstStyle/>
          <a:p>
            <a:pPr marL="342900" indent="-342900">
              <a:buFont typeface="Arial" charset="0"/>
              <a:buChar char="•"/>
            </a:pPr>
            <a:r>
              <a:rPr lang="pl-PL" sz="2000">
                <a:latin typeface="Calibri" pitchFamily="34" charset="0"/>
              </a:rPr>
              <a:t>Instalacje powyżej 5 MW</a:t>
            </a:r>
          </a:p>
          <a:p>
            <a:pPr marL="342900" indent="-342900">
              <a:buFont typeface="Arial" charset="0"/>
              <a:buChar char="•"/>
            </a:pPr>
            <a:endParaRPr lang="pl-PL" sz="2000">
              <a:latin typeface="Calibri" pitchFamily="34" charset="0"/>
            </a:endParaRPr>
          </a:p>
        </p:txBody>
      </p:sp>
      <p:sp>
        <p:nvSpPr>
          <p:cNvPr id="14344" name="Tytuł 1"/>
          <p:cNvSpPr txBox="1">
            <a:spLocks/>
          </p:cNvSpPr>
          <p:nvPr/>
        </p:nvSpPr>
        <p:spPr bwMode="auto">
          <a:xfrm>
            <a:off x="0" y="1484313"/>
            <a:ext cx="9144000" cy="652462"/>
          </a:xfrm>
          <a:prstGeom prst="rect">
            <a:avLst/>
          </a:prstGeom>
          <a:noFill/>
          <a:ln w="9525">
            <a:noFill/>
            <a:miter lim="800000"/>
            <a:headEnd/>
            <a:tailEnd/>
          </a:ln>
        </p:spPr>
        <p:txBody>
          <a:bodyPr anchor="ctr"/>
          <a:lstStyle/>
          <a:p>
            <a:pPr algn="ctr"/>
            <a:r>
              <a:rPr lang="pl-PL" sz="2400" b="1">
                <a:latin typeface="Calibri" pitchFamily="34" charset="0"/>
              </a:rPr>
              <a:t>Podział elektrowni wodnych ze względu na ich moc: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p:cNvSpPr>
            <a:spLocks noGrp="1"/>
          </p:cNvSpPr>
          <p:nvPr>
            <p:ph type="title"/>
          </p:nvPr>
        </p:nvSpPr>
        <p:spPr>
          <a:xfrm>
            <a:off x="0" y="620713"/>
            <a:ext cx="9144000" cy="652462"/>
          </a:xfrm>
        </p:spPr>
        <p:txBody>
          <a:bodyPr/>
          <a:lstStyle/>
          <a:p>
            <a:r>
              <a:rPr lang="pl-PL" sz="2400" dirty="0" smtClean="0"/>
              <a:t>woda </a:t>
            </a:r>
          </a:p>
        </p:txBody>
      </p:sp>
      <p:sp>
        <p:nvSpPr>
          <p:cNvPr id="11" name="pole tekstowe 10"/>
          <p:cNvSpPr txBox="1"/>
          <p:nvPr/>
        </p:nvSpPr>
        <p:spPr>
          <a:xfrm>
            <a:off x="107950" y="1773238"/>
            <a:ext cx="4537075" cy="3046412"/>
          </a:xfrm>
          <a:prstGeom prst="rect">
            <a:avLst/>
          </a:prstGeom>
          <a:noFill/>
        </p:spPr>
        <p:txBody>
          <a:bodyPr>
            <a:spAutoFit/>
          </a:bodyPr>
          <a:lstStyle/>
          <a:p>
            <a:pPr fontAlgn="auto">
              <a:spcBef>
                <a:spcPts val="0"/>
              </a:spcBef>
              <a:spcAft>
                <a:spcPts val="0"/>
              </a:spcAft>
              <a:defRPr/>
            </a:pPr>
            <a:r>
              <a:rPr lang="pl-PL" sz="2400" b="1" dirty="0">
                <a:latin typeface="+mn-lt"/>
                <a:cs typeface="+mn-cs"/>
              </a:rPr>
              <a:t>Podział elektrowni wodnych </a:t>
            </a:r>
            <a:r>
              <a:rPr lang="pl-PL" sz="2400" b="1" dirty="0" smtClean="0">
                <a:latin typeface="+mn-lt"/>
                <a:cs typeface="+mn-cs"/>
              </a:rPr>
              <a:t/>
            </a:r>
            <a:br>
              <a:rPr lang="pl-PL" sz="2400" b="1" dirty="0" smtClean="0">
                <a:latin typeface="+mn-lt"/>
                <a:cs typeface="+mn-cs"/>
              </a:rPr>
            </a:br>
            <a:r>
              <a:rPr lang="pl-PL" sz="2400" b="1" dirty="0" smtClean="0">
                <a:latin typeface="+mn-lt"/>
                <a:cs typeface="+mn-cs"/>
              </a:rPr>
              <a:t>ze </a:t>
            </a:r>
            <a:r>
              <a:rPr lang="pl-PL" sz="2400" b="1" dirty="0">
                <a:latin typeface="+mn-lt"/>
                <a:cs typeface="+mn-cs"/>
              </a:rPr>
              <a:t>względu na spadek wody:</a:t>
            </a:r>
          </a:p>
          <a:p>
            <a:pPr fontAlgn="auto">
              <a:spcBef>
                <a:spcPts val="0"/>
              </a:spcBef>
              <a:spcAft>
                <a:spcPts val="0"/>
              </a:spcAft>
              <a:defRPr/>
            </a:pPr>
            <a:endParaRPr lang="pl-PL" sz="2400" b="1" dirty="0">
              <a:latin typeface="+mn-lt"/>
              <a:cs typeface="+mn-cs"/>
            </a:endParaRPr>
          </a:p>
          <a:p>
            <a:pPr marL="342900" indent="-342900" fontAlgn="auto">
              <a:spcBef>
                <a:spcPts val="0"/>
              </a:spcBef>
              <a:spcAft>
                <a:spcPts val="0"/>
              </a:spcAft>
              <a:buFont typeface="Arial" pitchFamily="34" charset="0"/>
              <a:buChar char="•"/>
              <a:defRPr/>
            </a:pPr>
            <a:r>
              <a:rPr lang="pl-PL" sz="2000" dirty="0" err="1">
                <a:latin typeface="+mn-lt"/>
                <a:cs typeface="+mn-cs"/>
              </a:rPr>
              <a:t>Niskospadowe</a:t>
            </a:r>
            <a:r>
              <a:rPr lang="pl-PL" sz="2000" dirty="0">
                <a:latin typeface="+mn-lt"/>
                <a:cs typeface="+mn-cs"/>
              </a:rPr>
              <a:t>: 2 – 20 m</a:t>
            </a:r>
          </a:p>
          <a:p>
            <a:pPr fontAlgn="auto">
              <a:spcBef>
                <a:spcPts val="0"/>
              </a:spcBef>
              <a:spcAft>
                <a:spcPts val="0"/>
              </a:spcAft>
              <a:buFontTx/>
              <a:buChar char="-"/>
              <a:defRPr/>
            </a:pPr>
            <a:endParaRPr lang="pl-PL" sz="2000" dirty="0">
              <a:latin typeface="+mn-lt"/>
              <a:cs typeface="+mn-cs"/>
            </a:endParaRPr>
          </a:p>
          <a:p>
            <a:pPr marL="342900" indent="-342900" fontAlgn="auto">
              <a:spcBef>
                <a:spcPts val="0"/>
              </a:spcBef>
              <a:spcAft>
                <a:spcPts val="0"/>
              </a:spcAft>
              <a:buFont typeface="Arial" pitchFamily="34" charset="0"/>
              <a:buChar char="•"/>
              <a:defRPr/>
            </a:pPr>
            <a:r>
              <a:rPr lang="pl-PL" sz="2000" dirty="0" err="1">
                <a:latin typeface="+mn-lt"/>
                <a:cs typeface="+mn-cs"/>
              </a:rPr>
              <a:t>Średniospadowe</a:t>
            </a:r>
            <a:r>
              <a:rPr lang="pl-PL" sz="2000" dirty="0">
                <a:latin typeface="+mn-lt"/>
                <a:cs typeface="+mn-cs"/>
              </a:rPr>
              <a:t>: 20 – 150 m</a:t>
            </a:r>
          </a:p>
          <a:p>
            <a:pPr marL="342900" indent="-342900" fontAlgn="auto">
              <a:spcBef>
                <a:spcPts val="0"/>
              </a:spcBef>
              <a:spcAft>
                <a:spcPts val="0"/>
              </a:spcAft>
              <a:buFont typeface="Arial" pitchFamily="34" charset="0"/>
              <a:buChar char="•"/>
              <a:defRPr/>
            </a:pPr>
            <a:endParaRPr lang="pl-PL" sz="2000" dirty="0">
              <a:latin typeface="+mn-lt"/>
              <a:cs typeface="+mn-cs"/>
            </a:endParaRPr>
          </a:p>
          <a:p>
            <a:pPr marL="342900" indent="-342900" fontAlgn="auto">
              <a:spcBef>
                <a:spcPts val="0"/>
              </a:spcBef>
              <a:spcAft>
                <a:spcPts val="0"/>
              </a:spcAft>
              <a:buFont typeface="Arial" pitchFamily="34" charset="0"/>
              <a:buChar char="•"/>
              <a:defRPr/>
            </a:pPr>
            <a:r>
              <a:rPr lang="pl-PL" sz="2000" dirty="0" smtClean="0">
                <a:latin typeface="+mn-lt"/>
                <a:cs typeface="+mn-cs"/>
              </a:rPr>
              <a:t>Wysokospadowe: &gt;150 </a:t>
            </a:r>
            <a:r>
              <a:rPr lang="pl-PL" sz="2000" dirty="0">
                <a:latin typeface="+mn-lt"/>
                <a:cs typeface="+mn-cs"/>
              </a:rPr>
              <a:t>m</a:t>
            </a:r>
          </a:p>
          <a:p>
            <a:pPr fontAlgn="auto">
              <a:spcBef>
                <a:spcPts val="0"/>
              </a:spcBef>
              <a:spcAft>
                <a:spcPts val="0"/>
              </a:spcAft>
              <a:defRPr/>
            </a:pPr>
            <a:endParaRPr lang="pl-PL" sz="2000" dirty="0">
              <a:latin typeface="+mn-lt"/>
              <a:cs typeface="+mn-cs"/>
            </a:endParaRPr>
          </a:p>
        </p:txBody>
      </p:sp>
      <p:pic>
        <p:nvPicPr>
          <p:cNvPr id="15363" name="Obraz 13"/>
          <p:cNvPicPr>
            <a:picLocks noChangeAspect="1" noChangeArrowheads="1"/>
          </p:cNvPicPr>
          <p:nvPr/>
        </p:nvPicPr>
        <p:blipFill>
          <a:blip r:embed="rId2" cstate="print"/>
          <a:srcRect/>
          <a:stretch>
            <a:fillRect/>
          </a:stretch>
        </p:blipFill>
        <p:spPr bwMode="auto">
          <a:xfrm>
            <a:off x="4356100" y="2319338"/>
            <a:ext cx="4232275" cy="2911475"/>
          </a:xfrm>
          <a:prstGeom prst="rect">
            <a:avLst/>
          </a:prstGeom>
          <a:noFill/>
          <a:ln w="9525">
            <a:noFill/>
            <a:miter lim="800000"/>
            <a:headEnd/>
            <a:tailEnd/>
          </a:ln>
        </p:spPr>
      </p:pic>
      <p:sp>
        <p:nvSpPr>
          <p:cNvPr id="15364" name="pole tekstowe 14"/>
          <p:cNvSpPr txBox="1">
            <a:spLocks noChangeArrowheads="1"/>
          </p:cNvSpPr>
          <p:nvPr/>
        </p:nvSpPr>
        <p:spPr bwMode="auto">
          <a:xfrm>
            <a:off x="6414171" y="5199063"/>
            <a:ext cx="2334293" cy="246221"/>
          </a:xfrm>
          <a:prstGeom prst="rect">
            <a:avLst/>
          </a:prstGeom>
          <a:noFill/>
          <a:ln w="9525">
            <a:noFill/>
            <a:miter lim="800000"/>
            <a:headEnd/>
            <a:tailEnd/>
          </a:ln>
        </p:spPr>
        <p:txBody>
          <a:bodyPr wrap="none">
            <a:spAutoFit/>
          </a:bodyPr>
          <a:lstStyle/>
          <a:p>
            <a:r>
              <a:rPr lang="pl-PL" sz="1000" dirty="0">
                <a:latin typeface="Calibri" pitchFamily="34" charset="0"/>
              </a:rPr>
              <a:t>Turbina Archimedesa – materiały </a:t>
            </a:r>
            <a:r>
              <a:rPr lang="pl-PL" sz="1000" dirty="0" smtClean="0">
                <a:latin typeface="Calibri" pitchFamily="34" charset="0"/>
              </a:rPr>
              <a:t>własne.</a:t>
            </a:r>
            <a:endParaRPr lang="pl-PL" sz="10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a:xfrm>
            <a:off x="0" y="620713"/>
            <a:ext cx="9144000" cy="652462"/>
          </a:xfrm>
        </p:spPr>
        <p:txBody>
          <a:bodyPr/>
          <a:lstStyle/>
          <a:p>
            <a:r>
              <a:rPr lang="pl-PL" sz="2400" dirty="0" smtClean="0"/>
              <a:t>woda </a:t>
            </a:r>
          </a:p>
        </p:txBody>
      </p:sp>
      <p:sp>
        <p:nvSpPr>
          <p:cNvPr id="16386" name="pole tekstowe 5"/>
          <p:cNvSpPr txBox="1">
            <a:spLocks noChangeArrowheads="1"/>
          </p:cNvSpPr>
          <p:nvPr/>
        </p:nvSpPr>
        <p:spPr bwMode="auto">
          <a:xfrm>
            <a:off x="3708400" y="3046413"/>
            <a:ext cx="5184775" cy="2892425"/>
          </a:xfrm>
          <a:prstGeom prst="rect">
            <a:avLst/>
          </a:prstGeom>
          <a:noFill/>
          <a:ln w="9525">
            <a:noFill/>
            <a:miter lim="800000"/>
            <a:headEnd/>
            <a:tailEnd/>
          </a:ln>
        </p:spPr>
        <p:txBody>
          <a:bodyPr>
            <a:spAutoFit/>
          </a:bodyPr>
          <a:lstStyle/>
          <a:p>
            <a:pPr algn="just"/>
            <a:r>
              <a:rPr lang="pl-PL" sz="2000" b="1" u="sng">
                <a:latin typeface="Calibri" pitchFamily="34" charset="0"/>
              </a:rPr>
              <a:t>Elektrownie szczytowo – pompowe:</a:t>
            </a:r>
          </a:p>
          <a:p>
            <a:pPr algn="just"/>
            <a:endParaRPr lang="pl-PL">
              <a:latin typeface="Calibri" pitchFamily="34" charset="0"/>
            </a:endParaRPr>
          </a:p>
          <a:p>
            <a:pPr algn="just"/>
            <a:r>
              <a:rPr lang="pl-PL">
                <a:latin typeface="Calibri" pitchFamily="34" charset="0"/>
              </a:rPr>
              <a:t>Posiadają dwa zbiorniki wodne (górny i dolny). </a:t>
            </a:r>
            <a:br>
              <a:rPr lang="pl-PL">
                <a:latin typeface="Calibri" pitchFamily="34" charset="0"/>
              </a:rPr>
            </a:br>
            <a:r>
              <a:rPr lang="pl-PL">
                <a:latin typeface="Calibri" pitchFamily="34" charset="0"/>
              </a:rPr>
              <a:t>W momencie większego zapotrzebowania na energię woda spuszczana jest ze zbiornika górnego do zbiornika dolnego. Natomiast w godzinach nocnych, kiedy zapotrzebowanie spada, woda pompowana jest ze zbiornika dolnego do zbiornika górnego. Wykorzystywany jest w tym celu nadmiar mocy </a:t>
            </a:r>
            <a:br>
              <a:rPr lang="pl-PL">
                <a:latin typeface="Calibri" pitchFamily="34" charset="0"/>
              </a:rPr>
            </a:br>
            <a:r>
              <a:rPr lang="pl-PL">
                <a:latin typeface="Calibri" pitchFamily="34" charset="0"/>
              </a:rPr>
              <a:t>z sieci elektroenergetycznej.</a:t>
            </a:r>
          </a:p>
        </p:txBody>
      </p:sp>
      <p:sp>
        <p:nvSpPr>
          <p:cNvPr id="7" name="pole tekstowe 6"/>
          <p:cNvSpPr txBox="1"/>
          <p:nvPr/>
        </p:nvSpPr>
        <p:spPr>
          <a:xfrm>
            <a:off x="376238" y="1879600"/>
            <a:ext cx="4784725" cy="1495425"/>
          </a:xfrm>
          <a:prstGeom prst="rect">
            <a:avLst/>
          </a:prstGeom>
          <a:noFill/>
        </p:spPr>
        <p:txBody>
          <a:bodyPr wrap="none">
            <a:spAutoFit/>
          </a:bodyPr>
          <a:lstStyle/>
          <a:p>
            <a:r>
              <a:rPr lang="pl-PL" sz="2000" b="1" u="sng">
                <a:latin typeface="Calibri" pitchFamily="34" charset="0"/>
              </a:rPr>
              <a:t>Elektrownie z naturalnym dopływem wody:</a:t>
            </a:r>
          </a:p>
          <a:p>
            <a:endParaRPr lang="pl-PL">
              <a:latin typeface="Calibri" pitchFamily="34" charset="0"/>
            </a:endParaRPr>
          </a:p>
          <a:p>
            <a:pPr>
              <a:buFont typeface="Arial" charset="0"/>
              <a:buChar char="•"/>
            </a:pPr>
            <a:r>
              <a:rPr lang="pl-PL">
                <a:latin typeface="Calibri" pitchFamily="34" charset="0"/>
              </a:rPr>
              <a:t> regulacyjne (zbiornikowe)</a:t>
            </a:r>
          </a:p>
          <a:p>
            <a:r>
              <a:rPr lang="pl-PL">
                <a:latin typeface="Calibri" pitchFamily="34" charset="0"/>
              </a:rPr>
              <a:t>	</a:t>
            </a:r>
          </a:p>
          <a:p>
            <a:pPr>
              <a:buFont typeface="Arial" charset="0"/>
              <a:buChar char="•"/>
            </a:pPr>
            <a:r>
              <a:rPr lang="pl-PL">
                <a:latin typeface="Calibri" pitchFamily="34" charset="0"/>
              </a:rPr>
              <a:t> przepływowe</a:t>
            </a:r>
          </a:p>
        </p:txBody>
      </p:sp>
      <p:pic>
        <p:nvPicPr>
          <p:cNvPr id="16388" name="Obraz 49"/>
          <p:cNvPicPr>
            <a:picLocks noChangeAspect="1" noChangeArrowheads="1"/>
          </p:cNvPicPr>
          <p:nvPr/>
        </p:nvPicPr>
        <p:blipFill>
          <a:blip r:embed="rId2" cstate="print"/>
          <a:srcRect l="2586" t="1733" r="4095" b="15347"/>
          <a:stretch>
            <a:fillRect/>
          </a:stretch>
        </p:blipFill>
        <p:spPr bwMode="auto">
          <a:xfrm>
            <a:off x="395288" y="3387725"/>
            <a:ext cx="3105150" cy="2397125"/>
          </a:xfrm>
          <a:prstGeom prst="rect">
            <a:avLst/>
          </a:prstGeom>
          <a:noFill/>
          <a:ln w="9525">
            <a:noFill/>
            <a:miter lim="800000"/>
            <a:headEnd/>
            <a:tailEnd/>
          </a:ln>
        </p:spPr>
      </p:pic>
      <p:sp>
        <p:nvSpPr>
          <p:cNvPr id="16389" name="pole tekstowe 8"/>
          <p:cNvSpPr txBox="1">
            <a:spLocks noChangeArrowheads="1"/>
          </p:cNvSpPr>
          <p:nvPr/>
        </p:nvSpPr>
        <p:spPr bwMode="auto">
          <a:xfrm>
            <a:off x="1510121" y="5733256"/>
            <a:ext cx="2053767" cy="246221"/>
          </a:xfrm>
          <a:prstGeom prst="rect">
            <a:avLst/>
          </a:prstGeom>
          <a:noFill/>
          <a:ln w="9525">
            <a:noFill/>
            <a:miter lim="800000"/>
            <a:headEnd/>
            <a:tailEnd/>
          </a:ln>
        </p:spPr>
        <p:txBody>
          <a:bodyPr wrap="none">
            <a:spAutoFit/>
          </a:bodyPr>
          <a:lstStyle/>
          <a:p>
            <a:pPr algn="r"/>
            <a:r>
              <a:rPr lang="pl-PL" sz="1000" dirty="0">
                <a:latin typeface="Calibri" pitchFamily="34" charset="0"/>
              </a:rPr>
              <a:t>Turbina </a:t>
            </a:r>
            <a:r>
              <a:rPr lang="pl-PL" sz="1000" dirty="0" err="1">
                <a:latin typeface="Calibri" pitchFamily="34" charset="0"/>
              </a:rPr>
              <a:t>Peltona</a:t>
            </a:r>
            <a:r>
              <a:rPr lang="pl-PL" sz="1000" dirty="0">
                <a:latin typeface="Calibri" pitchFamily="34" charset="0"/>
              </a:rPr>
              <a:t> – materiały </a:t>
            </a:r>
            <a:r>
              <a:rPr lang="pl-PL" sz="1000" dirty="0" smtClean="0">
                <a:latin typeface="Calibri" pitchFamily="34" charset="0"/>
              </a:rPr>
              <a:t>własne.</a:t>
            </a:r>
            <a:endParaRPr lang="pl-PL" sz="1000" dirty="0">
              <a:latin typeface="Calibri" pitchFamily="34" charset="0"/>
            </a:endParaRPr>
          </a:p>
        </p:txBody>
      </p:sp>
      <p:sp>
        <p:nvSpPr>
          <p:cNvPr id="16390" name="Tytuł 1"/>
          <p:cNvSpPr txBox="1">
            <a:spLocks/>
          </p:cNvSpPr>
          <p:nvPr/>
        </p:nvSpPr>
        <p:spPr bwMode="auto">
          <a:xfrm>
            <a:off x="0" y="1246188"/>
            <a:ext cx="9144000" cy="654050"/>
          </a:xfrm>
          <a:prstGeom prst="rect">
            <a:avLst/>
          </a:prstGeom>
          <a:noFill/>
          <a:ln w="9525">
            <a:noFill/>
            <a:miter lim="800000"/>
            <a:headEnd/>
            <a:tailEnd/>
          </a:ln>
        </p:spPr>
        <p:txBody>
          <a:bodyPr anchor="ctr"/>
          <a:lstStyle/>
          <a:p>
            <a:pPr algn="ctr"/>
            <a:r>
              <a:rPr lang="pl-PL" sz="2400" b="1">
                <a:latin typeface="Calibri" pitchFamily="34" charset="0"/>
              </a:rPr>
              <a:t>Najczęściej spotykane typy elektrowni wodnych: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ytuł 1"/>
          <p:cNvSpPr>
            <a:spLocks noGrp="1"/>
          </p:cNvSpPr>
          <p:nvPr>
            <p:ph type="title"/>
          </p:nvPr>
        </p:nvSpPr>
        <p:spPr>
          <a:xfrm>
            <a:off x="0" y="620713"/>
            <a:ext cx="9144000" cy="652462"/>
          </a:xfrm>
        </p:spPr>
        <p:txBody>
          <a:bodyPr/>
          <a:lstStyle/>
          <a:p>
            <a:r>
              <a:rPr lang="pl-PL" sz="2400" dirty="0" smtClean="0"/>
              <a:t>woda </a:t>
            </a:r>
          </a:p>
        </p:txBody>
      </p:sp>
      <p:sp>
        <p:nvSpPr>
          <p:cNvPr id="11" name="Rectangle 2"/>
          <p:cNvSpPr>
            <a:spLocks noChangeArrowheads="1"/>
          </p:cNvSpPr>
          <p:nvPr/>
        </p:nvSpPr>
        <p:spPr bwMode="auto">
          <a:xfrm>
            <a:off x="4117975" y="3635375"/>
            <a:ext cx="4824413" cy="175577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a:defRPr/>
            </a:pPr>
            <a:r>
              <a:rPr lang="pl-PL" dirty="0">
                <a:solidFill>
                  <a:schemeClr val="tx1"/>
                </a:solidFill>
                <a:ea typeface="Calibri" pitchFamily="34" charset="0"/>
                <a:cs typeface="Times New Roman" pitchFamily="18" charset="0"/>
              </a:rPr>
              <a:t>Największa elektrownia na Lubelszczyźnie znajduje się w miejscowości Nielisz, na rzece Wieprz. Jej moc zainstalowana wynosi 370 </a:t>
            </a:r>
            <a:r>
              <a:rPr lang="pl-PL" dirty="0" err="1">
                <a:solidFill>
                  <a:schemeClr val="tx1"/>
                </a:solidFill>
                <a:ea typeface="Calibri" pitchFamily="34" charset="0"/>
                <a:cs typeface="Times New Roman" pitchFamily="18" charset="0"/>
              </a:rPr>
              <a:t>kW.</a:t>
            </a:r>
            <a:r>
              <a:rPr lang="pl-PL" dirty="0">
                <a:solidFill>
                  <a:schemeClr val="tx1"/>
                </a:solidFill>
                <a:ea typeface="Calibri" pitchFamily="34" charset="0"/>
                <a:cs typeface="Times New Roman" pitchFamily="18" charset="0"/>
              </a:rPr>
              <a:t> Ponadto funkcjonują elektrownie w: Tarnogórze na Wieprzu (200 kW), Zwierzyńcu na Wieprzu (132 kW), Zemborzycach na Bystrzycy (91 kW).</a:t>
            </a:r>
            <a:endParaRPr lang="pl-PL" dirty="0">
              <a:solidFill>
                <a:schemeClr val="tx1"/>
              </a:solidFill>
              <a:cs typeface="Arial" pitchFamily="34" charset="0"/>
            </a:endParaRPr>
          </a:p>
        </p:txBody>
      </p:sp>
      <p:pic>
        <p:nvPicPr>
          <p:cNvPr id="17411" name="Obraz 11"/>
          <p:cNvPicPr>
            <a:picLocks noChangeAspect="1" noChangeArrowheads="1"/>
          </p:cNvPicPr>
          <p:nvPr/>
        </p:nvPicPr>
        <p:blipFill>
          <a:blip r:embed="rId2" cstate="print"/>
          <a:srcRect/>
          <a:stretch>
            <a:fillRect/>
          </a:stretch>
        </p:blipFill>
        <p:spPr bwMode="auto">
          <a:xfrm>
            <a:off x="1173163" y="3249613"/>
            <a:ext cx="2663825" cy="2527300"/>
          </a:xfrm>
          <a:prstGeom prst="rect">
            <a:avLst/>
          </a:prstGeom>
          <a:noFill/>
          <a:ln w="9525">
            <a:noFill/>
            <a:miter lim="800000"/>
            <a:headEnd/>
            <a:tailEnd/>
          </a:ln>
        </p:spPr>
      </p:pic>
      <p:sp>
        <p:nvSpPr>
          <p:cNvPr id="17412" name="pole tekstowe 13"/>
          <p:cNvSpPr txBox="1">
            <a:spLocks noChangeArrowheads="1"/>
          </p:cNvSpPr>
          <p:nvPr/>
        </p:nvSpPr>
        <p:spPr bwMode="auto">
          <a:xfrm>
            <a:off x="114300" y="2060575"/>
            <a:ext cx="8918575" cy="923925"/>
          </a:xfrm>
          <a:prstGeom prst="rect">
            <a:avLst/>
          </a:prstGeom>
          <a:noFill/>
          <a:ln w="9525">
            <a:noFill/>
            <a:miter lim="800000"/>
            <a:headEnd/>
            <a:tailEnd/>
          </a:ln>
        </p:spPr>
        <p:txBody>
          <a:bodyPr>
            <a:spAutoFit/>
          </a:bodyPr>
          <a:lstStyle/>
          <a:p>
            <a:pPr algn="just"/>
            <a:r>
              <a:rPr lang="pl-PL">
                <a:latin typeface="Calibri" pitchFamily="34" charset="0"/>
              </a:rPr>
              <a:t>Do największych elektrowni wodnych w Polsce należą: Żarnowiec (elektrownia szczytowo – pompowa) o mocy 680 MW, Porąbka – Żar (elektrownia szczytowo – pompowa) o mocy 500 MW, Włocławek o mocy 160 MW, Żydowo (o mocy 150 MW) oraz Solina (o mocy 136 MW).</a:t>
            </a:r>
          </a:p>
        </p:txBody>
      </p:sp>
      <p:sp>
        <p:nvSpPr>
          <p:cNvPr id="17413" name="pole tekstowe 14"/>
          <p:cNvSpPr txBox="1">
            <a:spLocks noChangeArrowheads="1"/>
          </p:cNvSpPr>
          <p:nvPr/>
        </p:nvSpPr>
        <p:spPr bwMode="auto">
          <a:xfrm>
            <a:off x="1854131" y="5733256"/>
            <a:ext cx="2069797" cy="246221"/>
          </a:xfrm>
          <a:prstGeom prst="rect">
            <a:avLst/>
          </a:prstGeom>
          <a:noFill/>
          <a:ln w="9525">
            <a:noFill/>
            <a:miter lim="800000"/>
            <a:headEnd/>
            <a:tailEnd/>
          </a:ln>
        </p:spPr>
        <p:txBody>
          <a:bodyPr wrap="none">
            <a:spAutoFit/>
          </a:bodyPr>
          <a:lstStyle/>
          <a:p>
            <a:pPr algn="r"/>
            <a:r>
              <a:rPr lang="pl-PL" sz="1000" dirty="0">
                <a:latin typeface="Calibri" pitchFamily="34" charset="0"/>
              </a:rPr>
              <a:t>Turbina Kaplana – materiały </a:t>
            </a:r>
            <a:r>
              <a:rPr lang="pl-PL" sz="1000" dirty="0" smtClean="0">
                <a:latin typeface="Calibri" pitchFamily="34" charset="0"/>
              </a:rPr>
              <a:t>własne.</a:t>
            </a:r>
            <a:endParaRPr lang="pl-PL" sz="1000" dirty="0">
              <a:latin typeface="Calibri" pitchFamily="34" charset="0"/>
            </a:endParaRPr>
          </a:p>
        </p:txBody>
      </p:sp>
      <p:sp>
        <p:nvSpPr>
          <p:cNvPr id="17414" name="Tytuł 1"/>
          <p:cNvSpPr txBox="1">
            <a:spLocks/>
          </p:cNvSpPr>
          <p:nvPr/>
        </p:nvSpPr>
        <p:spPr bwMode="auto">
          <a:xfrm>
            <a:off x="1588" y="1408113"/>
            <a:ext cx="9144000" cy="652462"/>
          </a:xfrm>
          <a:prstGeom prst="rect">
            <a:avLst/>
          </a:prstGeom>
          <a:noFill/>
          <a:ln w="9525">
            <a:noFill/>
            <a:miter lim="800000"/>
            <a:headEnd/>
            <a:tailEnd/>
          </a:ln>
        </p:spPr>
        <p:txBody>
          <a:bodyPr anchor="ctr"/>
          <a:lstStyle/>
          <a:p>
            <a:pPr algn="ctr"/>
            <a:r>
              <a:rPr lang="pl-PL" sz="2400" b="1">
                <a:latin typeface="Calibri" pitchFamily="34" charset="0"/>
              </a:rPr>
              <a:t>Przykłady elektrowni wodnych: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4653</TotalTime>
  <Words>3371</Words>
  <Application>Microsoft Office PowerPoint</Application>
  <PresentationFormat>Pokaz na ekranie (4:3)</PresentationFormat>
  <Paragraphs>894</Paragraphs>
  <Slides>51</Slides>
  <Notes>0</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Motyw pakietu Office</vt:lpstr>
      <vt:lpstr>Projekt „Energetyczni kreatorzy zmian” jest współfinansowany ze środków Unii Europejskiej  w ramach Europejskiego Funduszu Społecznego</vt:lpstr>
      <vt:lpstr>ABC Odnawialnych Źródeł Energii</vt:lpstr>
      <vt:lpstr>Slajd 3</vt:lpstr>
      <vt:lpstr>Slajd 4</vt:lpstr>
      <vt:lpstr>Slajd 5</vt:lpstr>
      <vt:lpstr>woda </vt:lpstr>
      <vt:lpstr>woda </vt:lpstr>
      <vt:lpstr>woda </vt:lpstr>
      <vt:lpstr>woda </vt:lpstr>
      <vt:lpstr>woda </vt:lpstr>
      <vt:lpstr>biomasa</vt:lpstr>
      <vt:lpstr>biomasa</vt:lpstr>
      <vt:lpstr>biomasa</vt:lpstr>
      <vt:lpstr>biomasa</vt:lpstr>
      <vt:lpstr>biogaz</vt:lpstr>
      <vt:lpstr>biogaz</vt:lpstr>
      <vt:lpstr>biogaz</vt:lpstr>
      <vt:lpstr>biogaz</vt:lpstr>
      <vt:lpstr>wiatr</vt:lpstr>
      <vt:lpstr>wiatr</vt:lpstr>
      <vt:lpstr>wiatr</vt:lpstr>
      <vt:lpstr>wiatr</vt:lpstr>
      <vt:lpstr>wiatr</vt:lpstr>
      <vt:lpstr>słońce</vt:lpstr>
      <vt:lpstr>słońce</vt:lpstr>
      <vt:lpstr>słońce</vt:lpstr>
      <vt:lpstr>słońce</vt:lpstr>
      <vt:lpstr>geotermia</vt:lpstr>
      <vt:lpstr>geotermia</vt:lpstr>
      <vt:lpstr>geotermia</vt:lpstr>
      <vt:lpstr>Potencjał wody w skali województwa</vt:lpstr>
      <vt:lpstr>potencjał biogazu w skali województwa</vt:lpstr>
      <vt:lpstr>potencjał wiatru w skali województwa</vt:lpstr>
      <vt:lpstr>potencjał wiatru w skali województwa</vt:lpstr>
      <vt:lpstr>potencjał wiatru w skali województwa</vt:lpstr>
      <vt:lpstr>potencjał słońca w skali województwa</vt:lpstr>
      <vt:lpstr>potencjał słońca w skali województwa</vt:lpstr>
      <vt:lpstr>potencjał geotermii w skali województwa</vt:lpstr>
      <vt:lpstr>potencjał geotermii w skali województwa</vt:lpstr>
      <vt:lpstr>potencjał biomasy w skali województwa</vt:lpstr>
      <vt:lpstr>potencjał biomasy w skali województwa</vt:lpstr>
      <vt:lpstr>wojewódzkie dokumenty strategiczne</vt:lpstr>
      <vt:lpstr>wojewódzkie dokumenty strategiczne</vt:lpstr>
      <vt:lpstr>wojewódzkie dokumenty strategiczne</vt:lpstr>
      <vt:lpstr>wojewódzkie dokumenty strategiczne</vt:lpstr>
      <vt:lpstr>wojewódzkie dokumenty strategiczne</vt:lpstr>
      <vt:lpstr>wojewódzkie projekty równoległe</vt:lpstr>
      <vt:lpstr>wojewódzkie projekty równoległe</vt:lpstr>
      <vt:lpstr>aspekty prawne</vt:lpstr>
      <vt:lpstr>aspekty prawne</vt:lpstr>
      <vt:lpstr>Slajd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technologii OZE</dc:title>
  <dc:creator>Łukasz</dc:creator>
  <cp:lastModifiedBy>Łukasz</cp:lastModifiedBy>
  <cp:revision>313</cp:revision>
  <dcterms:created xsi:type="dcterms:W3CDTF">2011-05-24T14:46:14Z</dcterms:created>
  <dcterms:modified xsi:type="dcterms:W3CDTF">2011-06-06T07:57:26Z</dcterms:modified>
</cp:coreProperties>
</file>